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736" r:id="rId5"/>
  </p:sldMasterIdLst>
  <p:notesMasterIdLst>
    <p:notesMasterId r:id="rId31"/>
  </p:notesMasterIdLst>
  <p:handoutMasterIdLst>
    <p:handoutMasterId r:id="rId32"/>
  </p:handoutMasterIdLst>
  <p:sldIdLst>
    <p:sldId id="411" r:id="rId6"/>
    <p:sldId id="408" r:id="rId7"/>
    <p:sldId id="384" r:id="rId8"/>
    <p:sldId id="412" r:id="rId9"/>
    <p:sldId id="424" r:id="rId10"/>
    <p:sldId id="429" r:id="rId11"/>
    <p:sldId id="259" r:id="rId12"/>
    <p:sldId id="396" r:id="rId13"/>
    <p:sldId id="398" r:id="rId14"/>
    <p:sldId id="399" r:id="rId15"/>
    <p:sldId id="400" r:id="rId16"/>
    <p:sldId id="401" r:id="rId17"/>
    <p:sldId id="402" r:id="rId18"/>
    <p:sldId id="403" r:id="rId19"/>
    <p:sldId id="404" r:id="rId20"/>
    <p:sldId id="405" r:id="rId21"/>
    <p:sldId id="270" r:id="rId22"/>
    <p:sldId id="423" r:id="rId23"/>
    <p:sldId id="397" r:id="rId24"/>
    <p:sldId id="410" r:id="rId25"/>
    <p:sldId id="425" r:id="rId26"/>
    <p:sldId id="420" r:id="rId27"/>
    <p:sldId id="426" r:id="rId28"/>
    <p:sldId id="391" r:id="rId29"/>
    <p:sldId id="42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246C"/>
    <a:srgbClr val="FFFFFF"/>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67" autoAdjust="0"/>
    <p:restoredTop sz="67986" autoAdjust="0"/>
  </p:normalViewPr>
  <p:slideViewPr>
    <p:cSldViewPr snapToGrid="0">
      <p:cViewPr varScale="1">
        <p:scale>
          <a:sx n="79" d="100"/>
          <a:sy n="79" d="100"/>
        </p:scale>
        <p:origin x="1536" y="96"/>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10/27/2023</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221677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Own a business where your passion lies. </a:t>
            </a:r>
            <a:br>
              <a:rPr lang="en-US" sz="1200" dirty="0"/>
            </a:br>
            <a:br>
              <a:rPr lang="en-US" sz="1200" dirty="0"/>
            </a:br>
            <a:r>
              <a:rPr lang="en-US" sz="1200" dirty="0"/>
              <a:t>As a CPA, you’ll help ensure its financial success.</a:t>
            </a:r>
          </a:p>
          <a:p>
            <a:endParaRPr lang="en-US" dirty="0"/>
          </a:p>
          <a:p>
            <a:r>
              <a:rPr lang="en-US" dirty="0"/>
              <a:t>If you’re interested in owning your own business and being your own boss, consider majoring in accounting. You’ll have the financial know-how to ensure your company is a success!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47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3200" kern="1200" dirty="0">
                <a:latin typeface="+mn-lt"/>
                <a:ea typeface="+mn-ea"/>
                <a:cs typeface="+mn-cs"/>
              </a:rPr>
              <a:t>CPAs meet their clients where they are. That means opportunities for travel for you!</a:t>
            </a:r>
          </a:p>
          <a:p>
            <a:endParaRPr lang="en-GB" sz="1800" dirty="0">
              <a:effectLst/>
              <a:latin typeface="Arial" panose="020B0604020202020204" pitchFamily="34"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In addition to travel, accounting careers provide work flexibility, with many companies offering the ability to work remotely, even worldwide!</a:t>
            </a:r>
          </a:p>
          <a:p>
            <a:endParaRPr lang="en-GB" sz="1800" dirty="0">
              <a:effectLst/>
              <a:latin typeface="Arial" panose="020B0604020202020204" pitchFamily="34" charset="0"/>
              <a:ea typeface="Times New Roman" panose="02020603050405020304" pitchFamily="18" charset="0"/>
            </a:endParaRPr>
          </a:p>
          <a:p>
            <a:r>
              <a:rPr lang="en-GB" sz="1800" b="1" dirty="0">
                <a:effectLst/>
                <a:latin typeface="Arial" panose="020B0604020202020204" pitchFamily="34" charset="0"/>
                <a:ea typeface="Times New Roman" panose="02020603050405020304" pitchFamily="18" charset="0"/>
              </a:rPr>
              <a:t>Presenter Tip: </a:t>
            </a:r>
            <a:r>
              <a:rPr lang="en-GB" sz="1800" b="0" dirty="0">
                <a:effectLst/>
                <a:latin typeface="Arial" panose="020B0604020202020204" pitchFamily="34" charset="0"/>
                <a:ea typeface="Times New Roman" panose="02020603050405020304" pitchFamily="18" charset="0"/>
              </a:rPr>
              <a:t>If you have had the opportunity to travel for work, share your experience here!</a:t>
            </a:r>
            <a:endParaRPr lang="en-GB" sz="1800" b="1" dirty="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731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new field in accounting is ESG: environmental, social and governance. Think carbon emission and climate change.  Accountants ensure companies are complying with federal laws and regulations that hold them accountable to the world around them. </a:t>
            </a:r>
          </a:p>
          <a:p>
            <a:endParaRPr lang="en-US" sz="1200" dirty="0"/>
          </a:p>
          <a:p>
            <a:r>
              <a:rPr lang="en-US" sz="1200" dirty="0"/>
              <a:t>Accountants can also give back to their community by helping their favorite charity make every dollar count.</a:t>
            </a:r>
          </a:p>
          <a:p>
            <a:endParaRPr lang="en-US" sz="1200" dirty="0"/>
          </a:p>
          <a:p>
            <a:endParaRPr lang="en-US" b="0"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529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kern="1200" dirty="0">
                <a:latin typeface="+mn-lt"/>
                <a:ea typeface="+mn-ea"/>
                <a:cs typeface="+mn-cs"/>
              </a:rPr>
              <a:t>Whether tutoring, teaching, or being a consultant for a large company, there are many individuals that can benefit from a conversation with an accountant.</a:t>
            </a:r>
          </a:p>
          <a:p>
            <a:pPr>
              <a:lnSpc>
                <a:spcPct val="100000"/>
              </a:lnSpc>
            </a:pPr>
            <a:endParaRPr lang="en-US" kern="1200" dirty="0">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68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We’re not talking about the balance sheet this time. </a:t>
            </a:r>
          </a:p>
          <a:p>
            <a:endParaRPr lang="en-US" sz="1200" dirty="0"/>
          </a:p>
          <a:p>
            <a:r>
              <a:rPr lang="en-US" sz="1200" dirty="0"/>
              <a:t>Accountants work hard, but that hard work affords them the ability to take well deserved time off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Tip: </a:t>
            </a:r>
            <a:r>
              <a:rPr lang="en-US" b="0" dirty="0"/>
              <a:t>Share a positive personal story of the lifestyle/flexibility being a CPA has afforded you.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751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career growth is in your hands. As a CPA you can go into any industry and change your path at any time. As the world changes and businesses evolve, there are many opportunities for training and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238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an accounting graduate, you will always be in demand and are afforded a clear career path with advancement opportunities.</a:t>
            </a:r>
          </a:p>
          <a:p>
            <a:endParaRPr lang="en-US" b="0" i="0" dirty="0">
              <a:solidFill>
                <a:srgbClr val="33302E"/>
              </a:solidFill>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340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Highlight some of the responsibilities.</a:t>
            </a:r>
          </a:p>
        </p:txBody>
      </p:sp>
      <p:sp>
        <p:nvSpPr>
          <p:cNvPr id="4" name="Slide Number Placeholder 3"/>
          <p:cNvSpPr>
            <a:spLocks noGrp="1"/>
          </p:cNvSpPr>
          <p:nvPr>
            <p:ph type="sldNum" sz="quarter" idx="5"/>
          </p:nvPr>
        </p:nvSpPr>
        <p:spPr/>
        <p:txBody>
          <a:bodyPr/>
          <a:lstStyle/>
          <a:p>
            <a:fld id="{1983A999-5E0E-42CA-8400-604AE921FF7C}" type="slidenum">
              <a:rPr lang="en-US" smtClean="0"/>
              <a:t>17</a:t>
            </a:fld>
            <a:endParaRPr lang="en-US"/>
          </a:p>
        </p:txBody>
      </p:sp>
    </p:spTree>
    <p:extLst>
      <p:ext uri="{BB962C8B-B14F-4D97-AF65-F5344CB8AC3E}">
        <p14:creationId xmlns:p14="http://schemas.microsoft.com/office/powerpoint/2010/main" val="404304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we’ve seen, accountants work in all types of organizations. Several of these names should look familiar to you.</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Tip: </a:t>
            </a:r>
            <a:r>
              <a:rPr lang="en-US" dirty="0"/>
              <a:t>Take a moment to highlight companies/industries specific to your state or area and explain how an accountant helps those companies. And add your own firm’s name above!</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State Tip: </a:t>
            </a:r>
            <a:r>
              <a:rPr lang="en-US" b="0" dirty="0"/>
              <a:t>Update the company </a:t>
            </a:r>
            <a:r>
              <a:rPr lang="en-US" dirty="0"/>
              <a:t>names</a:t>
            </a:r>
            <a:r>
              <a:rPr lang="en-US" b="0" dirty="0"/>
              <a:t> to highlight local start-ups, firms, etc.</a:t>
            </a:r>
            <a:endParaRPr lang="en-US" b="1" dirty="0"/>
          </a:p>
          <a:p>
            <a:endParaRPr lang="en-US" dirty="0"/>
          </a:p>
          <a:p>
            <a:r>
              <a:rPr lang="en-US" b="1" dirty="0"/>
              <a:t>Organizations listed above:</a:t>
            </a:r>
          </a:p>
          <a:p>
            <a:r>
              <a:rPr lang="en-US" b="1" dirty="0"/>
              <a:t>Start-Ups: </a:t>
            </a:r>
            <a:r>
              <a:rPr lang="en-US" dirty="0"/>
              <a:t>1047 Games, </a:t>
            </a:r>
            <a:r>
              <a:rPr lang="en-US" dirty="0" err="1"/>
              <a:t>Weav</a:t>
            </a:r>
            <a:r>
              <a:rPr lang="en-US" dirty="0"/>
              <a:t> (fintech startup), and </a:t>
            </a:r>
            <a:r>
              <a:rPr lang="en-US" dirty="0" err="1"/>
              <a:t>Symbrosia</a:t>
            </a:r>
            <a:r>
              <a:rPr lang="en-US" dirty="0"/>
              <a:t> (solving climate change) were all featured on Forbes 30 under 30</a:t>
            </a:r>
          </a:p>
          <a:p>
            <a:r>
              <a:rPr lang="en-US" b="1" dirty="0"/>
              <a:t>Nonprofits: </a:t>
            </a:r>
            <a:r>
              <a:rPr lang="en-US" dirty="0"/>
              <a:t>Habitat for Humanity, Smithsonian and World Central Kitchen</a:t>
            </a:r>
          </a:p>
          <a:p>
            <a:r>
              <a:rPr lang="en-US" b="1" dirty="0"/>
              <a:t>Companies of all Sizes: </a:t>
            </a:r>
            <a:r>
              <a:rPr lang="en-US" dirty="0"/>
              <a:t>Apple, Ikea, Bank of America, Zappos, </a:t>
            </a:r>
            <a:r>
              <a:rPr lang="en-US" dirty="0" err="1"/>
              <a:t>Everlight</a:t>
            </a:r>
            <a:r>
              <a:rPr lang="en-US" dirty="0"/>
              <a:t> Solar</a:t>
            </a:r>
            <a:endParaRPr lang="en-US" dirty="0">
              <a:cs typeface="Calibri"/>
            </a:endParaRPr>
          </a:p>
          <a:p>
            <a:r>
              <a:rPr lang="en-US" b="1" dirty="0"/>
              <a:t>Governments: </a:t>
            </a:r>
            <a:r>
              <a:rPr lang="en-US" dirty="0"/>
              <a:t>Along with City Governments, there’s the FBI, NASA, and Military</a:t>
            </a:r>
          </a:p>
          <a:p>
            <a:r>
              <a:rPr lang="en-US" b="1" dirty="0"/>
              <a:t>Sports &amp; Entertainment: </a:t>
            </a:r>
            <a:r>
              <a:rPr lang="en-US" dirty="0"/>
              <a:t>NFL, TikTok, Disney (and the new Disney+) and Netflix</a:t>
            </a:r>
          </a:p>
          <a:p>
            <a:r>
              <a:rPr lang="en-US" b="1" dirty="0"/>
              <a:t>Accounting &amp; Consulting Firms: </a:t>
            </a:r>
            <a:r>
              <a:rPr lang="en-US" dirty="0"/>
              <a:t>Local, Regional, National and International</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008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9"/>
        <p:cNvGrpSpPr/>
        <p:nvPr/>
      </p:nvGrpSpPr>
      <p:grpSpPr>
        <a:xfrm>
          <a:off x="0" y="0"/>
          <a:ext cx="0" cy="0"/>
          <a:chOff x="0" y="0"/>
          <a:chExt cx="0" cy="0"/>
        </a:xfrm>
      </p:grpSpPr>
      <p:sp>
        <p:nvSpPr>
          <p:cNvPr id="3990" name="Google Shape;399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1" name="Google Shape;3991;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dirty="0"/>
              <a:t>These are just some of the job titles you could have as an accountant.</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Presenter Tip: </a:t>
            </a:r>
            <a:r>
              <a:rPr lang="en-US" b="0" dirty="0"/>
              <a:t>Share some of the various job titles you have held throughout your career, highlighting the progression or path changes you have made.</a:t>
            </a:r>
            <a:endParaRPr b="1" dirty="0"/>
          </a:p>
        </p:txBody>
      </p:sp>
      <p:sp>
        <p:nvSpPr>
          <p:cNvPr id="3992" name="Google Shape;3992;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57894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time to introduce yourself!</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207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could accounting be right for you? </a:t>
            </a:r>
          </a:p>
          <a:p>
            <a:endParaRPr lang="en-US" dirty="0"/>
          </a:p>
          <a:p>
            <a:r>
              <a:rPr lang="en-US" sz="1200" dirty="0"/>
              <a:t>Do you want flexibility in your career? </a:t>
            </a:r>
          </a:p>
          <a:p>
            <a:r>
              <a:rPr lang="en-US" sz="1200" dirty="0"/>
              <a:t>Do you like puzzles?</a:t>
            </a:r>
          </a:p>
          <a:p>
            <a:r>
              <a:rPr lang="en-US" sz="1200" dirty="0"/>
              <a:t>Do you like technology?</a:t>
            </a:r>
          </a:p>
          <a:p>
            <a:r>
              <a:rPr lang="en-US" sz="1200" dirty="0"/>
              <a:t>Do you like working in teams?</a:t>
            </a:r>
          </a:p>
          <a:p>
            <a:r>
              <a:rPr lang="en-US" sz="1200" dirty="0"/>
              <a:t>Do you like helping people?</a:t>
            </a:r>
          </a:p>
          <a:p>
            <a:r>
              <a:rPr lang="en-US" sz="1200" dirty="0"/>
              <a:t>Do you like detective work?</a:t>
            </a:r>
          </a:p>
          <a:p>
            <a:endParaRPr lang="en-US" dirty="0"/>
          </a:p>
          <a:p>
            <a:endParaRPr lang="en-US" dirty="0"/>
          </a:p>
          <a:p>
            <a:r>
              <a:rPr lang="en-US" b="1" dirty="0"/>
              <a:t>Presenter Tip: </a:t>
            </a:r>
            <a:r>
              <a:rPr lang="en-US" dirty="0"/>
              <a:t>Make this part interactive and ask the students to raise their hand for each question they relate to.</a:t>
            </a:r>
          </a:p>
          <a:p>
            <a:endParaRPr lang="en-US" dirty="0"/>
          </a:p>
          <a:p>
            <a:r>
              <a:rPr lang="en-US" dirty="0"/>
              <a:t>If this sounds like you, explore accounting!</a:t>
            </a:r>
          </a:p>
        </p:txBody>
      </p:sp>
      <p:sp>
        <p:nvSpPr>
          <p:cNvPr id="4" name="Slide Number Placeholder 3"/>
          <p:cNvSpPr>
            <a:spLocks noGrp="1"/>
          </p:cNvSpPr>
          <p:nvPr>
            <p:ph type="sldNum" sz="quarter" idx="5"/>
          </p:nvPr>
        </p:nvSpPr>
        <p:spPr/>
        <p:txBody>
          <a:bodyPr/>
          <a:lstStyle/>
          <a:p>
            <a:fld id="{1983A999-5E0E-42CA-8400-604AE921FF7C}" type="slidenum">
              <a:rPr lang="en-US" smtClean="0"/>
              <a:t>20</a:t>
            </a:fld>
            <a:endParaRPr lang="en-US"/>
          </a:p>
        </p:txBody>
      </p:sp>
    </p:spTree>
    <p:extLst>
      <p:ext uri="{BB962C8B-B14F-4D97-AF65-F5344CB8AC3E}">
        <p14:creationId xmlns:p14="http://schemas.microsoft.com/office/powerpoint/2010/main" val="3691067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There are things you can do now to learn more about accounting. </a:t>
            </a:r>
          </a:p>
          <a:p>
            <a:endParaRPr lang="en-US" b="0" dirty="0"/>
          </a:p>
          <a:p>
            <a:r>
              <a:rPr lang="en-US" b="1" dirty="0"/>
              <a:t>Presenter Tip: </a:t>
            </a:r>
            <a:r>
              <a:rPr lang="en-US" b="0" dirty="0"/>
              <a:t>If you’re willing, offer to help students with networking (explain what this entails – networking is a new concept for high school students) and connecting them with CPAs to learn more.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933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We’d like to gauge students’ feelings on accounting following the presentation and ask that they complete a post-survey. The survey is voluntary, only 5 questions long and will take 1-2 minutes to complete. All you need to do is point the camera on their phone to the QR code on the screen and follow the link that comes 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following questions are asked:</a:t>
            </a:r>
          </a:p>
          <a:p>
            <a:pPr marL="685800" lvl="1" indent="-228600">
              <a:buAutoNum type="arabicPeriod"/>
            </a:pPr>
            <a:r>
              <a:rPr lang="en-US" dirty="0"/>
              <a:t>How did this presentation affect your interest in accounting as a career?</a:t>
            </a:r>
          </a:p>
          <a:p>
            <a:pPr marL="685800" lvl="1" indent="-228600">
              <a:buAutoNum type="arabicPeriod"/>
            </a:pPr>
            <a:r>
              <a:rPr lang="en-US" dirty="0"/>
              <a:t>What is the likelihood that you will pursue accounting as a major?</a:t>
            </a:r>
          </a:p>
          <a:p>
            <a:pPr marL="685800" lvl="1" indent="-228600">
              <a:buAutoNum type="arabicPeriod"/>
            </a:pPr>
            <a:r>
              <a:rPr lang="en-US" dirty="0"/>
              <a:t>What is your high school graduation date?</a:t>
            </a:r>
          </a:p>
          <a:p>
            <a:pPr marL="685800" lvl="1" indent="-228600">
              <a:buAutoNum type="arabicPeriod"/>
            </a:pPr>
            <a:r>
              <a:rPr lang="en-US" dirty="0"/>
              <a:t>What are your plans following high school graduation?</a:t>
            </a:r>
          </a:p>
          <a:p>
            <a:pPr marL="685800" lvl="1" indent="-228600">
              <a:buAutoNum type="arabicPeriod"/>
            </a:pPr>
            <a:r>
              <a:rPr lang="en-US" dirty="0"/>
              <a:t>*Optional* If you would like to receive email updates from the AICPA on opportunities in accounting, scholarships, and free student membership, please provide your name and email address.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22</a:t>
            </a:fld>
            <a:endParaRPr lang="en-US"/>
          </a:p>
        </p:txBody>
      </p:sp>
    </p:spTree>
    <p:extLst>
      <p:ext uri="{BB962C8B-B14F-4D97-AF65-F5344CB8AC3E}">
        <p14:creationId xmlns:p14="http://schemas.microsoft.com/office/powerpoint/2010/main" val="2315305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963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Update this slide with your contact information as you close out the session. If you’re willing, suggest that students take down your information if they have any future questions.</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24</a:t>
            </a:fld>
            <a:endParaRPr lang="en-US"/>
          </a:p>
        </p:txBody>
      </p:sp>
    </p:spTree>
    <p:extLst>
      <p:ext uri="{BB962C8B-B14F-4D97-AF65-F5344CB8AC3E}">
        <p14:creationId xmlns:p14="http://schemas.microsoft.com/office/powerpoint/2010/main" val="952317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**Insert QR Codes to links</a:t>
            </a:r>
          </a:p>
          <a:p>
            <a:endParaRPr lang="en-US" dirty="0"/>
          </a:p>
          <a:p>
            <a:r>
              <a:rPr lang="en-US" dirty="0"/>
              <a:t>If time permits, engage in an activity with the students. </a:t>
            </a:r>
          </a:p>
          <a:p>
            <a:endParaRPr lang="en-US" dirty="0"/>
          </a:p>
          <a:p>
            <a:r>
              <a:rPr lang="en-US" b="1" dirty="0"/>
              <a:t>Quiz: </a:t>
            </a:r>
            <a:r>
              <a:rPr lang="en-US" dirty="0"/>
              <a:t>Buzzfeed style, fun quiz from the CAQ. Students can complete and share their results.</a:t>
            </a:r>
          </a:p>
          <a:p>
            <a:endParaRPr lang="en-US" dirty="0"/>
          </a:p>
          <a:p>
            <a:r>
              <a:rPr lang="en-US" b="1" dirty="0"/>
              <a:t>Sweet Martha’s Cookie Jar video: </a:t>
            </a:r>
            <a:r>
              <a:rPr lang="en-US" dirty="0"/>
              <a:t>https://www.youtube.com/watch?v=DeBATyIRCLw </a:t>
            </a:r>
          </a:p>
          <a:p>
            <a:endParaRPr lang="en-US" dirty="0"/>
          </a:p>
          <a:p>
            <a:r>
              <a:rPr lang="en-US" b="1" dirty="0"/>
              <a:t>Jeopardy: </a:t>
            </a:r>
            <a:r>
              <a:rPr lang="en-US" dirty="0"/>
              <a:t>Link to online Jeopardy game</a:t>
            </a:r>
          </a:p>
          <a:p>
            <a:endParaRPr lang="en-US" dirty="0"/>
          </a:p>
          <a:p>
            <a:r>
              <a:rPr lang="en-US" b="1" dirty="0"/>
              <a:t>Shark Tank: </a:t>
            </a:r>
            <a:r>
              <a:rPr lang="en-US" dirty="0"/>
              <a:t>Listen to a Shark-Tank clip of a pitch. The pitch will be one that wouldn’t generally be chosen. Students will advise what should be done to make the idea more profitable and something they </a:t>
            </a:r>
            <a:r>
              <a:rPr lang="en-US" i="1" dirty="0"/>
              <a:t>would</a:t>
            </a:r>
            <a:r>
              <a:rPr lang="en-US" i="0" dirty="0"/>
              <a:t> invest in.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485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would you say if I asked you what is at the heart of every business? Would you say it’s the people? Products? Service? Their marketing? Anything I’m missing here?</a:t>
            </a:r>
          </a:p>
        </p:txBody>
      </p:sp>
      <p:sp>
        <p:nvSpPr>
          <p:cNvPr id="4" name="Slide Number Placeholder 3"/>
          <p:cNvSpPr>
            <a:spLocks noGrp="1"/>
          </p:cNvSpPr>
          <p:nvPr>
            <p:ph type="sldNum" sz="quarter" idx="5"/>
          </p:nvPr>
        </p:nvSpPr>
        <p:spPr/>
        <p:txBody>
          <a:bodyPr/>
          <a:lstStyle/>
          <a:p>
            <a:fld id="{1983A999-5E0E-42CA-8400-604AE921FF7C}" type="slidenum">
              <a:rPr lang="en-US" smtClean="0"/>
              <a:t>3</a:t>
            </a:fld>
            <a:endParaRPr lang="en-US"/>
          </a:p>
        </p:txBody>
      </p:sp>
    </p:spTree>
    <p:extLst>
      <p:ext uri="{BB962C8B-B14F-4D97-AF65-F5344CB8AC3E}">
        <p14:creationId xmlns:p14="http://schemas.microsoft.com/office/powerpoint/2010/main" val="2100331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It’s money! Every business wants to turn a profit to stay in business. Even nonprofits have their eye on the money. Who manages the money? Accountants! Accountants know what it takes to help make a business financially successful.</a:t>
            </a:r>
          </a:p>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4</a:t>
            </a:fld>
            <a:endParaRPr lang="en-US"/>
          </a:p>
        </p:txBody>
      </p:sp>
    </p:spTree>
    <p:extLst>
      <p:ext uri="{BB962C8B-B14F-4D97-AF65-F5344CB8AC3E}">
        <p14:creationId xmlns:p14="http://schemas.microsoft.com/office/powerpoint/2010/main" val="2930838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While all CPAs are accountants, not all accountants are CPAs. CPAs are accountants who are certified. CPA stands for Certified Public Accountant. A CPA is a trusted adviser to individuals, businesses, and other organizations, helping each achieve their financial dreams and goals. Whether advising businesses on multi-million-dollar acquisitions, auditing companies’ 401K plans, or helping people investment for retirement, a CPA’s adherence to a strict code of ethics along with accounting and finance expertise allows the public to put their trust in CPAs.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To become a CPA, they had to meet their state’s experience and education requirements and pass the CPA Exam.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835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time to introduce yourself and share your story! The bullet points are available as prompts to share why you chose accounting and your journey thus far.</a:t>
            </a:r>
          </a:p>
          <a:p>
            <a:endParaRPr lang="en-US" dirty="0"/>
          </a:p>
          <a:p>
            <a:r>
              <a:rPr lang="en-US" b="1" dirty="0"/>
              <a:t>**Update this slide with bulleted information you would like to share.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008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So let me ask you this. Have you thought about what are you looking for in a future career? &lt;ask the students&gt;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If they answer: What if I told you that you could do all of that with accounting?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If they don’t answer, ask: </a:t>
            </a:r>
            <a:r>
              <a:rPr lang="en-US" sz="1800" dirty="0">
                <a:effectLst/>
                <a:latin typeface="Calibri" panose="020F0502020204030204" pitchFamily="34" charset="0"/>
                <a:ea typeface="Calibri" panose="020F0502020204030204" pitchFamily="34" charset="0"/>
                <a:cs typeface="Times New Roman" panose="02020603050405020304" pitchFamily="18" charset="0"/>
              </a:rPr>
              <a:t>Who has the coolest job in your family?...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Presenter Tip: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A student might answer here that they are interested in becoming an artist, or something unrelated to business or accounting. No matter the career a student may say they want to pursue, point out how a background in accounting can help them. For example, as an artist you want to make sure that you’re bringing in more money than you’re spending on supplies in order to continue pursuing your passion. Learning about accounting and how businesses work will help you succeed in your career.</a:t>
            </a:r>
          </a:p>
        </p:txBody>
      </p:sp>
      <p:sp>
        <p:nvSpPr>
          <p:cNvPr id="4" name="Slide Number Placeholder 3"/>
          <p:cNvSpPr>
            <a:spLocks noGrp="1"/>
          </p:cNvSpPr>
          <p:nvPr>
            <p:ph type="sldNum" sz="quarter" idx="5"/>
          </p:nvPr>
        </p:nvSpPr>
        <p:spPr/>
        <p:txBody>
          <a:bodyPr/>
          <a:lstStyle/>
          <a:p>
            <a:fld id="{E7CCE34D-CFF1-4FFE-815B-D050E7ED2DFD}" type="slidenum">
              <a:rPr lang="en-US" smtClean="0"/>
              <a:t>7</a:t>
            </a:fld>
            <a:endParaRPr lang="en-US"/>
          </a:p>
        </p:txBody>
      </p:sp>
    </p:spTree>
    <p:extLst>
      <p:ext uri="{BB962C8B-B14F-4D97-AF65-F5344CB8AC3E}">
        <p14:creationId xmlns:p14="http://schemas.microsoft.com/office/powerpoint/2010/main" val="402246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you’re interested in making money, owning a business, traveling, or making an impact in the world, Accounting can give you that and more! Let’s explore a few of these. Where would you like to start?</a:t>
            </a:r>
          </a:p>
          <a:p>
            <a:endParaRPr lang="en-US" dirty="0"/>
          </a:p>
          <a:p>
            <a:r>
              <a:rPr lang="en-US" b="1" dirty="0"/>
              <a:t>Presenter Tip: </a:t>
            </a:r>
            <a:r>
              <a:rPr lang="en-US" b="0" dirty="0"/>
              <a:t>C</a:t>
            </a:r>
            <a:r>
              <a:rPr lang="en-US" sz="1800" dirty="0">
                <a:effectLst/>
                <a:latin typeface="Calibri" panose="020F0502020204030204" pitchFamily="34" charset="0"/>
                <a:ea typeface="Calibri" panose="020F0502020204030204" pitchFamily="34" charset="0"/>
              </a:rPr>
              <a:t>lick on an icon to advance to that slide and learn more. From there, click on the back arrow to take you to back to this slide, where you can choose another option. When you’re ready to advance the presentation, click the forward arrow above.</a:t>
            </a:r>
            <a:endParaRPr lang="en-US" b="1" dirty="0"/>
          </a:p>
        </p:txBody>
      </p:sp>
      <p:sp>
        <p:nvSpPr>
          <p:cNvPr id="4" name="Slide Number Placeholder 3"/>
          <p:cNvSpPr>
            <a:spLocks noGrp="1"/>
          </p:cNvSpPr>
          <p:nvPr>
            <p:ph type="sldNum" sz="quarter" idx="5"/>
          </p:nvPr>
        </p:nvSpPr>
        <p:spPr/>
        <p:txBody>
          <a:bodyPr/>
          <a:lstStyle/>
          <a:p>
            <a:fld id="{1983A999-5E0E-42CA-8400-604AE921FF7C}" type="slidenum">
              <a:rPr lang="en-US" smtClean="0"/>
              <a:t>8</a:t>
            </a:fld>
            <a:endParaRPr lang="en-US"/>
          </a:p>
        </p:txBody>
      </p:sp>
    </p:spTree>
    <p:extLst>
      <p:ext uri="{BB962C8B-B14F-4D97-AF65-F5344CB8AC3E}">
        <p14:creationId xmlns:p14="http://schemas.microsoft.com/office/powerpoint/2010/main" val="2816993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Accountants are the backbone of the business world and keep finances in check – for everyone. No matter the size of the company, accountants help organizations meet their goals by protecting financial 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595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email">
            <a:extLst>
              <a:ext uri="{28A0092B-C50C-407E-A947-70E740481C1C}">
                <a14:useLocalDpi xmlns:a14="http://schemas.microsoft.com/office/drawing/2010/main"/>
              </a:ext>
            </a:extLst>
          </a:blip>
          <a:stretch>
            <a:fillRect/>
          </a:stretch>
        </p:blipFill>
        <p:spPr>
          <a:xfrm>
            <a:off x="18624" y="0"/>
            <a:ext cx="12173251" cy="6858000"/>
          </a:xfrm>
          <a:prstGeom prst="rect">
            <a:avLst/>
          </a:prstGeom>
        </p:spPr>
      </p:pic>
      <p:pic>
        <p:nvPicPr>
          <p:cNvPr id="17" name="bg object 17"/>
          <p:cNvPicPr/>
          <p:nvPr/>
        </p:nvPicPr>
        <p:blipFill>
          <a:blip r:embed="rId3" cstate="email">
            <a:extLst>
              <a:ext uri="{28A0092B-C50C-407E-A947-70E740481C1C}">
                <a14:useLocalDpi xmlns:a14="http://schemas.microsoft.com/office/drawing/2010/main"/>
              </a:ext>
            </a:extLst>
          </a:blip>
          <a:stretch>
            <a:fillRect/>
          </a:stretch>
        </p:blipFill>
        <p:spPr>
          <a:xfrm>
            <a:off x="0" y="0"/>
            <a:ext cx="8660384" cy="6855968"/>
          </a:xfrm>
          <a:prstGeom prst="rect">
            <a:avLst/>
          </a:prstGeom>
        </p:spPr>
      </p:pic>
      <p:sp>
        <p:nvSpPr>
          <p:cNvPr id="18" name="bg object 18"/>
          <p:cNvSpPr/>
          <p:nvPr/>
        </p:nvSpPr>
        <p:spPr>
          <a:xfrm>
            <a:off x="-1" y="1899975"/>
            <a:ext cx="9246445" cy="4424680"/>
          </a:xfrm>
          <a:custGeom>
            <a:avLst/>
            <a:gdLst/>
            <a:ahLst/>
            <a:cxnLst/>
            <a:rect l="l" t="t" r="r" b="b"/>
            <a:pathLst>
              <a:path w="6934834" h="3318510">
                <a:moveTo>
                  <a:pt x="6934465" y="0"/>
                </a:moveTo>
                <a:lnTo>
                  <a:pt x="0" y="0"/>
                </a:lnTo>
                <a:lnTo>
                  <a:pt x="0" y="3318468"/>
                </a:lnTo>
                <a:lnTo>
                  <a:pt x="6934465" y="3318468"/>
                </a:lnTo>
                <a:lnTo>
                  <a:pt x="6934465" y="0"/>
                </a:lnTo>
                <a:close/>
              </a:path>
            </a:pathLst>
          </a:custGeom>
          <a:solidFill>
            <a:srgbClr val="72246C"/>
          </a:solidFill>
        </p:spPr>
        <p:txBody>
          <a:bodyPr wrap="square" lIns="0" tIns="0" rIns="0" bIns="0" rtlCol="0"/>
          <a:lstStyle/>
          <a:p>
            <a:endParaRPr sz="2400"/>
          </a:p>
        </p:txBody>
      </p:sp>
      <p:sp>
        <p:nvSpPr>
          <p:cNvPr id="2" name="Holder 2"/>
          <p:cNvSpPr>
            <a:spLocks noGrp="1"/>
          </p:cNvSpPr>
          <p:nvPr>
            <p:ph type="ctrTitle"/>
          </p:nvPr>
        </p:nvSpPr>
        <p:spPr>
          <a:xfrm>
            <a:off x="570632" y="2174916"/>
            <a:ext cx="11050733" cy="6682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553699" y="4808389"/>
            <a:ext cx="11084600" cy="315086"/>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92145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06"/>
        <p:cNvGrpSpPr/>
        <p:nvPr/>
      </p:nvGrpSpPr>
      <p:grpSpPr>
        <a:xfrm>
          <a:off x="0" y="0"/>
          <a:ext cx="0" cy="0"/>
          <a:chOff x="0" y="0"/>
          <a:chExt cx="0" cy="0"/>
        </a:xfrm>
      </p:grpSpPr>
      <p:pic>
        <p:nvPicPr>
          <p:cNvPr id="307" name="Google Shape;307;p5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8" name="Google Shape;308;p55"/>
          <p:cNvSpPr txBox="1">
            <a:spLocks noGrp="1"/>
          </p:cNvSpPr>
          <p:nvPr>
            <p:ph type="ctrTitle"/>
          </p:nvPr>
        </p:nvSpPr>
        <p:spPr>
          <a:xfrm>
            <a:off x="663267" y="1277919"/>
            <a:ext cx="6212800" cy="2751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800"/>
              <a:buFont typeface="Arial"/>
              <a:buNone/>
              <a:defRPr sz="5067"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9" name="Google Shape;309;p55"/>
          <p:cNvSpPr txBox="1">
            <a:spLocks noGrp="1"/>
          </p:cNvSpPr>
          <p:nvPr>
            <p:ph type="subTitle" idx="1"/>
          </p:nvPr>
        </p:nvSpPr>
        <p:spPr>
          <a:xfrm>
            <a:off x="3111120" y="5678876"/>
            <a:ext cx="6173200" cy="681200"/>
          </a:xfrm>
          <a:prstGeom prst="rect">
            <a:avLst/>
          </a:prstGeom>
          <a:noFill/>
          <a:ln>
            <a:noFill/>
          </a:ln>
        </p:spPr>
        <p:txBody>
          <a:bodyPr spcFirstLastPara="1" wrap="square" lIns="0" tIns="0" rIns="0" bIns="0" anchor="b" anchorCtr="0">
            <a:noAutofit/>
          </a:bodyPr>
          <a:lstStyle>
            <a:lvl1pPr lvl="0" algn="l">
              <a:lnSpc>
                <a:spcPct val="112517"/>
              </a:lnSpc>
              <a:spcBef>
                <a:spcPts val="0"/>
              </a:spcBef>
              <a:spcAft>
                <a:spcPts val="0"/>
              </a:spcAft>
              <a:buSzPts val="1600"/>
              <a:buNone/>
              <a:defRPr sz="2133">
                <a:solidFill>
                  <a:schemeClr val="lt1"/>
                </a:solidFil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3276019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0"/>
        <p:cNvGrpSpPr/>
        <p:nvPr/>
      </p:nvGrpSpPr>
      <p:grpSpPr>
        <a:xfrm>
          <a:off x="0" y="0"/>
          <a:ext cx="0" cy="0"/>
          <a:chOff x="0" y="0"/>
          <a:chExt cx="0" cy="0"/>
        </a:xfrm>
      </p:grpSpPr>
      <p:sp>
        <p:nvSpPr>
          <p:cNvPr id="311" name="Google Shape;311;p5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369736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2"/>
        <p:cNvGrpSpPr/>
        <p:nvPr/>
      </p:nvGrpSpPr>
      <p:grpSpPr>
        <a:xfrm>
          <a:off x="0" y="0"/>
          <a:ext cx="0" cy="0"/>
          <a:chOff x="0" y="0"/>
          <a:chExt cx="0" cy="0"/>
        </a:xfrm>
      </p:grpSpPr>
      <p:sp>
        <p:nvSpPr>
          <p:cNvPr id="313" name="Google Shape;313;p6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4" name="Google Shape;314;p69"/>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207401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1/4 gradient callout">
  <p:cSld name="Text 1/4 gradient callout">
    <p:spTree>
      <p:nvGrpSpPr>
        <p:cNvPr id="1" name="Shape 315"/>
        <p:cNvGrpSpPr/>
        <p:nvPr/>
      </p:nvGrpSpPr>
      <p:grpSpPr>
        <a:xfrm>
          <a:off x="0" y="0"/>
          <a:ext cx="0" cy="0"/>
          <a:chOff x="0" y="0"/>
          <a:chExt cx="0" cy="0"/>
        </a:xfrm>
      </p:grpSpPr>
      <p:pic>
        <p:nvPicPr>
          <p:cNvPr id="316" name="Google Shape;316;p70" descr="Background Half gradient-03.png"/>
          <p:cNvPicPr preferRelativeResize="0"/>
          <p:nvPr/>
        </p:nvPicPr>
        <p:blipFill rotWithShape="1">
          <a:blip r:embed="rId2">
            <a:alphaModFix/>
          </a:blip>
          <a:srcRect/>
          <a:stretch/>
        </p:blipFill>
        <p:spPr>
          <a:xfrm>
            <a:off x="9144452" y="0"/>
            <a:ext cx="3047549" cy="6858000"/>
          </a:xfrm>
          <a:prstGeom prst="rect">
            <a:avLst/>
          </a:prstGeom>
          <a:noFill/>
          <a:ln>
            <a:noFill/>
          </a:ln>
        </p:spPr>
      </p:pic>
      <p:sp>
        <p:nvSpPr>
          <p:cNvPr id="317" name="Google Shape;317;p70"/>
          <p:cNvSpPr txBox="1">
            <a:spLocks noGrp="1"/>
          </p:cNvSpPr>
          <p:nvPr>
            <p:ph type="title"/>
          </p:nvPr>
        </p:nvSpPr>
        <p:spPr>
          <a:xfrm>
            <a:off x="665560" y="487682"/>
            <a:ext cx="8107179" cy="786449"/>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2800"/>
              <a:buNone/>
              <a:defRPr sz="2933">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8" name="Google Shape;318;p70"/>
          <p:cNvSpPr>
            <a:spLocks noGrp="1"/>
          </p:cNvSpPr>
          <p:nvPr>
            <p:ph type="tbl" idx="2"/>
          </p:nvPr>
        </p:nvSpPr>
        <p:spPr>
          <a:xfrm>
            <a:off x="663789" y="1597154"/>
            <a:ext cx="8108951" cy="4086455"/>
          </a:xfrm>
          <a:prstGeom prst="rect">
            <a:avLst/>
          </a:prstGeom>
          <a:noFill/>
          <a:ln>
            <a:noFill/>
          </a:ln>
        </p:spPr>
        <p:txBody>
          <a:bodyPr spcFirstLastPara="1" wrap="square" lIns="91425" tIns="45700" rIns="91425" bIns="45700" anchor="t" anchorCtr="0">
            <a:normAutofit/>
          </a:bodyPr>
          <a:lstStyle>
            <a:lvl1pPr marR="0" lvl="0" algn="l" rtl="0">
              <a:lnSpc>
                <a:spcPct val="12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319" name="Google Shape;319;p70"/>
          <p:cNvSpPr txBox="1">
            <a:spLocks noGrp="1"/>
          </p:cNvSpPr>
          <p:nvPr>
            <p:ph type="body" idx="1"/>
          </p:nvPr>
        </p:nvSpPr>
        <p:spPr>
          <a:xfrm>
            <a:off x="9509760" y="1597154"/>
            <a:ext cx="2316480" cy="4086455"/>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SzPts val="2000"/>
              <a:buNone/>
              <a:defRPr sz="1867">
                <a:solidFill>
                  <a:schemeClr val="lt1"/>
                </a:solidFill>
              </a:defRPr>
            </a:lvl1pPr>
            <a:lvl2pPr marL="1219170" lvl="1" indent="-457189" algn="l">
              <a:lnSpc>
                <a:spcPct val="90000"/>
              </a:lnSpc>
              <a:spcBef>
                <a:spcPts val="533"/>
              </a:spcBef>
              <a:spcAft>
                <a:spcPts val="0"/>
              </a:spcAft>
              <a:buSzPts val="1800"/>
              <a:buChar char="−"/>
              <a:defRPr sz="1600">
                <a:solidFill>
                  <a:schemeClr val="lt1"/>
                </a:solidFill>
              </a:defRPr>
            </a:lvl2pPr>
            <a:lvl3pPr marL="1828754" lvl="2" indent="-431789" algn="l">
              <a:lnSpc>
                <a:spcPct val="90000"/>
              </a:lnSpc>
              <a:spcBef>
                <a:spcPts val="533"/>
              </a:spcBef>
              <a:spcAft>
                <a:spcPts val="0"/>
              </a:spcAft>
              <a:buSzPts val="1500"/>
              <a:buChar char="•"/>
              <a:defRPr sz="1600">
                <a:solidFill>
                  <a:schemeClr val="lt1"/>
                </a:solidFill>
              </a:defRPr>
            </a:lvl3pPr>
            <a:lvl4pPr marL="2438339" lvl="3" indent="-423323" algn="l">
              <a:lnSpc>
                <a:spcPct val="90000"/>
              </a:lnSpc>
              <a:spcBef>
                <a:spcPts val="533"/>
              </a:spcBef>
              <a:spcAft>
                <a:spcPts val="0"/>
              </a:spcAft>
              <a:buSzPts val="1400"/>
              <a:buChar char="−"/>
              <a:defRPr sz="1600">
                <a:solidFill>
                  <a:schemeClr val="lt1"/>
                </a:solidFill>
              </a:defRPr>
            </a:lvl4pPr>
            <a:lvl5pPr marL="3047924" lvl="4" indent="-423323" algn="l">
              <a:lnSpc>
                <a:spcPct val="90000"/>
              </a:lnSpc>
              <a:spcBef>
                <a:spcPts val="533"/>
              </a:spcBef>
              <a:spcAft>
                <a:spcPts val="0"/>
              </a:spcAft>
              <a:buSzPts val="1400"/>
              <a:buChar char="−"/>
              <a:defRPr sz="1600">
                <a:solidFill>
                  <a:schemeClr val="lt1"/>
                </a:solidFill>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320" name="Google Shape;320;p70"/>
          <p:cNvSpPr txBox="1">
            <a:spLocks noGrp="1"/>
          </p:cNvSpPr>
          <p:nvPr>
            <p:ph type="sldNum" idx="12"/>
          </p:nvPr>
        </p:nvSpPr>
        <p:spPr>
          <a:xfrm>
            <a:off x="681440" y="6405743"/>
            <a:ext cx="285157"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321" name="Google Shape;321;p70" descr="Background Half gradient-03.png"/>
          <p:cNvPicPr preferRelativeResize="0"/>
          <p:nvPr/>
        </p:nvPicPr>
        <p:blipFill rotWithShape="1">
          <a:blip r:embed="rId2">
            <a:alphaModFix/>
          </a:blip>
          <a:srcRect/>
          <a:stretch/>
        </p:blipFill>
        <p:spPr>
          <a:xfrm>
            <a:off x="9144452" y="0"/>
            <a:ext cx="3047549" cy="6858000"/>
          </a:xfrm>
          <a:prstGeom prst="rect">
            <a:avLst/>
          </a:prstGeom>
          <a:noFill/>
          <a:ln>
            <a:noFill/>
          </a:ln>
        </p:spPr>
      </p:pic>
      <p:pic>
        <p:nvPicPr>
          <p:cNvPr id="322" name="Google Shape;322;p70" descr="Background Half gradient-03.png"/>
          <p:cNvPicPr preferRelativeResize="0"/>
          <p:nvPr/>
        </p:nvPicPr>
        <p:blipFill rotWithShape="1">
          <a:blip r:embed="rId2">
            <a:alphaModFix/>
          </a:blip>
          <a:srcRect/>
          <a:stretch/>
        </p:blipFill>
        <p:spPr>
          <a:xfrm>
            <a:off x="9144452" y="0"/>
            <a:ext cx="3047549" cy="6858000"/>
          </a:xfrm>
          <a:prstGeom prst="rect">
            <a:avLst/>
          </a:prstGeom>
          <a:noFill/>
          <a:ln>
            <a:noFill/>
          </a:ln>
        </p:spPr>
      </p:pic>
    </p:spTree>
    <p:extLst>
      <p:ext uri="{BB962C8B-B14F-4D97-AF65-F5344CB8AC3E}">
        <p14:creationId xmlns:p14="http://schemas.microsoft.com/office/powerpoint/2010/main" val="2247633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323"/>
        <p:cNvGrpSpPr/>
        <p:nvPr/>
      </p:nvGrpSpPr>
      <p:grpSpPr>
        <a:xfrm>
          <a:off x="0" y="0"/>
          <a:ext cx="0" cy="0"/>
          <a:chOff x="0" y="0"/>
          <a:chExt cx="0" cy="0"/>
        </a:xfrm>
      </p:grpSpPr>
      <p:sp>
        <p:nvSpPr>
          <p:cNvPr id="324" name="Google Shape;324;p71"/>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5" name="Google Shape;325;p71"/>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33222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Title, Assoc, symbol graphic">
  <p:cSld name="2_Title, Assoc, symbol graphic">
    <p:spTree>
      <p:nvGrpSpPr>
        <p:cNvPr id="1" name="Shape 326"/>
        <p:cNvGrpSpPr/>
        <p:nvPr/>
      </p:nvGrpSpPr>
      <p:grpSpPr>
        <a:xfrm>
          <a:off x="0" y="0"/>
          <a:ext cx="0" cy="0"/>
          <a:chOff x="0" y="0"/>
          <a:chExt cx="0" cy="0"/>
        </a:xfrm>
      </p:grpSpPr>
      <p:pic>
        <p:nvPicPr>
          <p:cNvPr id="327" name="Google Shape;327;p58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28" name="Google Shape;328;p581"/>
          <p:cNvSpPr txBox="1">
            <a:spLocks noGrp="1"/>
          </p:cNvSpPr>
          <p:nvPr>
            <p:ph type="ctrTitle"/>
          </p:nvPr>
        </p:nvSpPr>
        <p:spPr>
          <a:xfrm>
            <a:off x="808893" y="3501768"/>
            <a:ext cx="6593600" cy="1601200"/>
          </a:xfrm>
          <a:prstGeom prst="rect">
            <a:avLst/>
          </a:prstGeom>
          <a:noFill/>
          <a:ln>
            <a:noFill/>
          </a:ln>
        </p:spPr>
        <p:txBody>
          <a:bodyPr spcFirstLastPara="1" wrap="square" lIns="0" tIns="68575" rIns="68575" bIns="68575" anchor="b" anchorCtr="0">
            <a:normAutofit/>
          </a:bodyPr>
          <a:lstStyle>
            <a:lvl1pPr lvl="0" algn="l">
              <a:lnSpc>
                <a:spcPct val="90000"/>
              </a:lnSpc>
              <a:spcBef>
                <a:spcPts val="0"/>
              </a:spcBef>
              <a:spcAft>
                <a:spcPts val="0"/>
              </a:spcAft>
              <a:buClr>
                <a:schemeClr val="lt1"/>
              </a:buClr>
              <a:buSzPts val="4800"/>
              <a:buFont typeface="Arial"/>
              <a:buNone/>
              <a:defRPr sz="6400"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sz="4800"/>
            </a:lvl2pPr>
            <a:lvl3pPr lvl="2" algn="l">
              <a:lnSpc>
                <a:spcPct val="100000"/>
              </a:lnSpc>
              <a:spcBef>
                <a:spcPts val="0"/>
              </a:spcBef>
              <a:spcAft>
                <a:spcPts val="0"/>
              </a:spcAft>
              <a:buSzPts val="1100"/>
              <a:buNone/>
              <a:defRPr sz="4800"/>
            </a:lvl3pPr>
            <a:lvl4pPr lvl="3" algn="l">
              <a:lnSpc>
                <a:spcPct val="100000"/>
              </a:lnSpc>
              <a:spcBef>
                <a:spcPts val="0"/>
              </a:spcBef>
              <a:spcAft>
                <a:spcPts val="0"/>
              </a:spcAft>
              <a:buSzPts val="1100"/>
              <a:buNone/>
              <a:defRPr sz="4800"/>
            </a:lvl4pPr>
            <a:lvl5pPr lvl="4" algn="l">
              <a:lnSpc>
                <a:spcPct val="100000"/>
              </a:lnSpc>
              <a:spcBef>
                <a:spcPts val="0"/>
              </a:spcBef>
              <a:spcAft>
                <a:spcPts val="0"/>
              </a:spcAft>
              <a:buSzPts val="1100"/>
              <a:buNone/>
              <a:defRPr sz="4800"/>
            </a:lvl5pPr>
            <a:lvl6pPr lvl="5" algn="l">
              <a:lnSpc>
                <a:spcPct val="100000"/>
              </a:lnSpc>
              <a:spcBef>
                <a:spcPts val="0"/>
              </a:spcBef>
              <a:spcAft>
                <a:spcPts val="0"/>
              </a:spcAft>
              <a:buSzPts val="1100"/>
              <a:buNone/>
              <a:defRPr sz="4800"/>
            </a:lvl6pPr>
            <a:lvl7pPr lvl="6" algn="l">
              <a:lnSpc>
                <a:spcPct val="100000"/>
              </a:lnSpc>
              <a:spcBef>
                <a:spcPts val="0"/>
              </a:spcBef>
              <a:spcAft>
                <a:spcPts val="0"/>
              </a:spcAft>
              <a:buSzPts val="1100"/>
              <a:buNone/>
              <a:defRPr sz="4800"/>
            </a:lvl7pPr>
            <a:lvl8pPr lvl="7" algn="l">
              <a:lnSpc>
                <a:spcPct val="100000"/>
              </a:lnSpc>
              <a:spcBef>
                <a:spcPts val="0"/>
              </a:spcBef>
              <a:spcAft>
                <a:spcPts val="0"/>
              </a:spcAft>
              <a:buSzPts val="1100"/>
              <a:buNone/>
              <a:defRPr sz="4800"/>
            </a:lvl8pPr>
            <a:lvl9pPr lvl="8" algn="l">
              <a:lnSpc>
                <a:spcPct val="100000"/>
              </a:lnSpc>
              <a:spcBef>
                <a:spcPts val="0"/>
              </a:spcBef>
              <a:spcAft>
                <a:spcPts val="0"/>
              </a:spcAft>
              <a:buSzPts val="1100"/>
              <a:buNone/>
              <a:defRPr sz="4800"/>
            </a:lvl9pPr>
          </a:lstStyle>
          <a:p>
            <a:endParaRPr/>
          </a:p>
        </p:txBody>
      </p:sp>
      <p:sp>
        <p:nvSpPr>
          <p:cNvPr id="329" name="Google Shape;329;p581"/>
          <p:cNvSpPr txBox="1">
            <a:spLocks noGrp="1"/>
          </p:cNvSpPr>
          <p:nvPr>
            <p:ph type="subTitle" idx="1"/>
          </p:nvPr>
        </p:nvSpPr>
        <p:spPr>
          <a:xfrm>
            <a:off x="832339" y="5235261"/>
            <a:ext cx="6593600" cy="901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000"/>
              <a:buNone/>
              <a:defRPr sz="2667" b="0" i="0">
                <a:solidFill>
                  <a:schemeClr val="lt1"/>
                </a:solidFill>
                <a:latin typeface="Arial"/>
                <a:ea typeface="Arial"/>
                <a:cs typeface="Arial"/>
                <a:sym typeface="Aria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3764886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Assoc, symbol graphic">
  <p:cSld name="3_Title, Assoc, symbol graphic">
    <p:spTree>
      <p:nvGrpSpPr>
        <p:cNvPr id="1" name="Shape 330"/>
        <p:cNvGrpSpPr/>
        <p:nvPr/>
      </p:nvGrpSpPr>
      <p:grpSpPr>
        <a:xfrm>
          <a:off x="0" y="0"/>
          <a:ext cx="0" cy="0"/>
          <a:chOff x="0" y="0"/>
          <a:chExt cx="0" cy="0"/>
        </a:xfrm>
      </p:grpSpPr>
      <p:pic>
        <p:nvPicPr>
          <p:cNvPr id="331" name="Google Shape;331;p58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32" name="Google Shape;332;p582"/>
          <p:cNvSpPr/>
          <p:nvPr/>
        </p:nvSpPr>
        <p:spPr>
          <a:xfrm>
            <a:off x="0" y="0"/>
            <a:ext cx="12192000" cy="6858000"/>
          </a:xfrm>
          <a:prstGeom prst="rect">
            <a:avLst/>
          </a:prstGeom>
          <a:gradFill>
            <a:gsLst>
              <a:gs pos="0">
                <a:srgbClr val="723313">
                  <a:alpha val="60000"/>
                </a:srgbClr>
              </a:gs>
              <a:gs pos="100000">
                <a:srgbClr val="FFC000">
                  <a:alpha val="0"/>
                </a:srgbClr>
              </a:gs>
            </a:gsLst>
            <a:lin ang="0"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Calibri"/>
              <a:ea typeface="Calibri"/>
              <a:cs typeface="Calibri"/>
              <a:sym typeface="Calibri"/>
            </a:endParaRPr>
          </a:p>
        </p:txBody>
      </p:sp>
      <p:sp>
        <p:nvSpPr>
          <p:cNvPr id="333" name="Google Shape;333;p582"/>
          <p:cNvSpPr txBox="1">
            <a:spLocks noGrp="1"/>
          </p:cNvSpPr>
          <p:nvPr>
            <p:ph type="ctrTitle"/>
          </p:nvPr>
        </p:nvSpPr>
        <p:spPr>
          <a:xfrm>
            <a:off x="808893" y="1591548"/>
            <a:ext cx="6593600" cy="1601200"/>
          </a:xfrm>
          <a:prstGeom prst="rect">
            <a:avLst/>
          </a:prstGeom>
          <a:noFill/>
          <a:ln>
            <a:noFill/>
          </a:ln>
        </p:spPr>
        <p:txBody>
          <a:bodyPr spcFirstLastPara="1" wrap="square" lIns="0" tIns="68575" rIns="68575" bIns="68575" anchor="b" anchorCtr="0">
            <a:normAutofit/>
          </a:bodyPr>
          <a:lstStyle>
            <a:lvl1pPr lvl="0" algn="l">
              <a:lnSpc>
                <a:spcPct val="90000"/>
              </a:lnSpc>
              <a:spcBef>
                <a:spcPts val="0"/>
              </a:spcBef>
              <a:spcAft>
                <a:spcPts val="0"/>
              </a:spcAft>
              <a:buClr>
                <a:schemeClr val="lt1"/>
              </a:buClr>
              <a:buSzPts val="4800"/>
              <a:buFont typeface="Arial"/>
              <a:buNone/>
              <a:defRPr sz="6400"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sz="4800"/>
            </a:lvl2pPr>
            <a:lvl3pPr lvl="2" algn="l">
              <a:lnSpc>
                <a:spcPct val="100000"/>
              </a:lnSpc>
              <a:spcBef>
                <a:spcPts val="0"/>
              </a:spcBef>
              <a:spcAft>
                <a:spcPts val="0"/>
              </a:spcAft>
              <a:buSzPts val="1100"/>
              <a:buNone/>
              <a:defRPr sz="4800"/>
            </a:lvl3pPr>
            <a:lvl4pPr lvl="3" algn="l">
              <a:lnSpc>
                <a:spcPct val="100000"/>
              </a:lnSpc>
              <a:spcBef>
                <a:spcPts val="0"/>
              </a:spcBef>
              <a:spcAft>
                <a:spcPts val="0"/>
              </a:spcAft>
              <a:buSzPts val="1100"/>
              <a:buNone/>
              <a:defRPr sz="4800"/>
            </a:lvl4pPr>
            <a:lvl5pPr lvl="4" algn="l">
              <a:lnSpc>
                <a:spcPct val="100000"/>
              </a:lnSpc>
              <a:spcBef>
                <a:spcPts val="0"/>
              </a:spcBef>
              <a:spcAft>
                <a:spcPts val="0"/>
              </a:spcAft>
              <a:buSzPts val="1100"/>
              <a:buNone/>
              <a:defRPr sz="4800"/>
            </a:lvl5pPr>
            <a:lvl6pPr lvl="5" algn="l">
              <a:lnSpc>
                <a:spcPct val="100000"/>
              </a:lnSpc>
              <a:spcBef>
                <a:spcPts val="0"/>
              </a:spcBef>
              <a:spcAft>
                <a:spcPts val="0"/>
              </a:spcAft>
              <a:buSzPts val="1100"/>
              <a:buNone/>
              <a:defRPr sz="4800"/>
            </a:lvl6pPr>
            <a:lvl7pPr lvl="6" algn="l">
              <a:lnSpc>
                <a:spcPct val="100000"/>
              </a:lnSpc>
              <a:spcBef>
                <a:spcPts val="0"/>
              </a:spcBef>
              <a:spcAft>
                <a:spcPts val="0"/>
              </a:spcAft>
              <a:buSzPts val="1100"/>
              <a:buNone/>
              <a:defRPr sz="4800"/>
            </a:lvl7pPr>
            <a:lvl8pPr lvl="7" algn="l">
              <a:lnSpc>
                <a:spcPct val="100000"/>
              </a:lnSpc>
              <a:spcBef>
                <a:spcPts val="0"/>
              </a:spcBef>
              <a:spcAft>
                <a:spcPts val="0"/>
              </a:spcAft>
              <a:buSzPts val="1100"/>
              <a:buNone/>
              <a:defRPr sz="4800"/>
            </a:lvl8pPr>
            <a:lvl9pPr lvl="8" algn="l">
              <a:lnSpc>
                <a:spcPct val="100000"/>
              </a:lnSpc>
              <a:spcBef>
                <a:spcPts val="0"/>
              </a:spcBef>
              <a:spcAft>
                <a:spcPts val="0"/>
              </a:spcAft>
              <a:buSzPts val="1100"/>
              <a:buNone/>
              <a:defRPr sz="4800"/>
            </a:lvl9pPr>
          </a:lstStyle>
          <a:p>
            <a:endParaRPr/>
          </a:p>
        </p:txBody>
      </p:sp>
      <p:sp>
        <p:nvSpPr>
          <p:cNvPr id="334" name="Google Shape;334;p582"/>
          <p:cNvSpPr txBox="1">
            <a:spLocks noGrp="1"/>
          </p:cNvSpPr>
          <p:nvPr>
            <p:ph type="subTitle" idx="1"/>
          </p:nvPr>
        </p:nvSpPr>
        <p:spPr>
          <a:xfrm>
            <a:off x="832339" y="3325041"/>
            <a:ext cx="6593600" cy="901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000"/>
              <a:buNone/>
              <a:defRPr sz="2667" b="0" i="0">
                <a:solidFill>
                  <a:schemeClr val="lt1"/>
                </a:solidFill>
                <a:latin typeface="Arial"/>
                <a:ea typeface="Arial"/>
                <a:cs typeface="Arial"/>
                <a:sym typeface="Aria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1392924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35"/>
        <p:cNvGrpSpPr/>
        <p:nvPr/>
      </p:nvGrpSpPr>
      <p:grpSpPr>
        <a:xfrm>
          <a:off x="0" y="0"/>
          <a:ext cx="0" cy="0"/>
          <a:chOff x="0" y="0"/>
          <a:chExt cx="0" cy="0"/>
        </a:xfrm>
      </p:grpSpPr>
      <p:sp>
        <p:nvSpPr>
          <p:cNvPr id="336" name="Google Shape;336;p58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7" name="Google Shape;337;p583"/>
          <p:cNvSpPr txBox="1">
            <a:spLocks noGrp="1"/>
          </p:cNvSpPr>
          <p:nvPr>
            <p:ph type="body" idx="1"/>
          </p:nvPr>
        </p:nvSpPr>
        <p:spPr>
          <a:xfrm>
            <a:off x="838201" y="1825625"/>
            <a:ext cx="50820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38" name="Google Shape;338;p583"/>
          <p:cNvSpPr txBox="1">
            <a:spLocks noGrp="1"/>
          </p:cNvSpPr>
          <p:nvPr>
            <p:ph type="body" idx="2"/>
          </p:nvPr>
        </p:nvSpPr>
        <p:spPr>
          <a:xfrm>
            <a:off x="6271848" y="1825625"/>
            <a:ext cx="50820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917492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339"/>
        <p:cNvGrpSpPr/>
        <p:nvPr/>
      </p:nvGrpSpPr>
      <p:grpSpPr>
        <a:xfrm>
          <a:off x="0" y="0"/>
          <a:ext cx="0" cy="0"/>
          <a:chOff x="0" y="0"/>
          <a:chExt cx="0" cy="0"/>
        </a:xfrm>
      </p:grpSpPr>
      <p:sp>
        <p:nvSpPr>
          <p:cNvPr id="340" name="Google Shape;340;p584"/>
          <p:cNvSpPr txBox="1">
            <a:spLocks noGrp="1"/>
          </p:cNvSpPr>
          <p:nvPr>
            <p:ph type="title"/>
          </p:nvPr>
        </p:nvSpPr>
        <p:spPr>
          <a:xfrm>
            <a:off x="838200" y="365125"/>
            <a:ext cx="6333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1" name="Google Shape;341;p584"/>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42" name="Google Shape;342;p584"/>
          <p:cNvSpPr>
            <a:spLocks noGrp="1"/>
          </p:cNvSpPr>
          <p:nvPr>
            <p:ph type="pic" idx="2"/>
          </p:nvPr>
        </p:nvSpPr>
        <p:spPr>
          <a:xfrm>
            <a:off x="7338485" y="0"/>
            <a:ext cx="4853600" cy="6858000"/>
          </a:xfrm>
          <a:prstGeom prst="rect">
            <a:avLst/>
          </a:prstGeom>
          <a:noFill/>
          <a:ln>
            <a:noFill/>
          </a:ln>
        </p:spPr>
      </p:sp>
    </p:spTree>
    <p:extLst>
      <p:ext uri="{BB962C8B-B14F-4D97-AF65-F5344CB8AC3E}">
        <p14:creationId xmlns:p14="http://schemas.microsoft.com/office/powerpoint/2010/main" val="3010562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343"/>
        <p:cNvGrpSpPr/>
        <p:nvPr/>
      </p:nvGrpSpPr>
      <p:grpSpPr>
        <a:xfrm>
          <a:off x="0" y="0"/>
          <a:ext cx="0" cy="0"/>
          <a:chOff x="0" y="0"/>
          <a:chExt cx="0" cy="0"/>
        </a:xfrm>
      </p:grpSpPr>
      <p:sp>
        <p:nvSpPr>
          <p:cNvPr id="344" name="Google Shape;344;p585"/>
          <p:cNvSpPr txBox="1">
            <a:spLocks noGrp="1"/>
          </p:cNvSpPr>
          <p:nvPr>
            <p:ph type="title"/>
          </p:nvPr>
        </p:nvSpPr>
        <p:spPr>
          <a:xfrm>
            <a:off x="838200" y="1027904"/>
            <a:ext cx="4941200" cy="51268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5" name="Google Shape;345;p585"/>
          <p:cNvSpPr txBox="1">
            <a:spLocks noGrp="1"/>
          </p:cNvSpPr>
          <p:nvPr>
            <p:ph type="body" idx="1"/>
          </p:nvPr>
        </p:nvSpPr>
        <p:spPr>
          <a:xfrm>
            <a:off x="6107723" y="1027907"/>
            <a:ext cx="5246000" cy="51268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398439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346"/>
        <p:cNvGrpSpPr/>
        <p:nvPr/>
      </p:nvGrpSpPr>
      <p:grpSpPr>
        <a:xfrm>
          <a:off x="0" y="0"/>
          <a:ext cx="0" cy="0"/>
          <a:chOff x="0" y="0"/>
          <a:chExt cx="0" cy="0"/>
        </a:xfrm>
      </p:grpSpPr>
      <p:sp>
        <p:nvSpPr>
          <p:cNvPr id="347" name="Google Shape;347;p586"/>
          <p:cNvSpPr txBox="1">
            <a:spLocks noGrp="1"/>
          </p:cNvSpPr>
          <p:nvPr>
            <p:ph type="body" idx="1"/>
          </p:nvPr>
        </p:nvSpPr>
        <p:spPr>
          <a:xfrm>
            <a:off x="971600" y="2432275"/>
            <a:ext cx="10336000" cy="1823200"/>
          </a:xfrm>
          <a:prstGeom prst="rect">
            <a:avLst/>
          </a:prstGeom>
          <a:noFill/>
          <a:ln>
            <a:noFill/>
          </a:ln>
        </p:spPr>
        <p:txBody>
          <a:bodyPr spcFirstLastPara="1" wrap="square" lIns="0" tIns="0" rIns="0" bIns="0" anchor="b" anchorCtr="0">
            <a:noAutofit/>
          </a:bodyPr>
          <a:lstStyle>
            <a:lvl1pPr marL="609585" lvl="0" indent="-304792" algn="ctr">
              <a:lnSpc>
                <a:spcPct val="72726"/>
              </a:lnSpc>
              <a:spcBef>
                <a:spcPts val="0"/>
              </a:spcBef>
              <a:spcAft>
                <a:spcPts val="0"/>
              </a:spcAft>
              <a:buSzPts val="8800"/>
              <a:buNone/>
              <a:defRPr sz="11733">
                <a:solidFill>
                  <a:schemeClr val="dk2"/>
                </a:solidFill>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48" name="Google Shape;348;p586"/>
          <p:cNvSpPr txBox="1">
            <a:spLocks noGrp="1"/>
          </p:cNvSpPr>
          <p:nvPr>
            <p:ph type="body" idx="2"/>
          </p:nvPr>
        </p:nvSpPr>
        <p:spPr>
          <a:xfrm>
            <a:off x="971599" y="4515895"/>
            <a:ext cx="10336000" cy="1317200"/>
          </a:xfrm>
          <a:prstGeom prst="rect">
            <a:avLst/>
          </a:prstGeom>
          <a:noFill/>
          <a:ln>
            <a:noFill/>
          </a:ln>
        </p:spPr>
        <p:txBody>
          <a:bodyPr spcFirstLastPara="1" wrap="square" lIns="68575" tIns="34275" rIns="68575" bIns="34275" anchor="t" anchorCtr="0">
            <a:normAutofit/>
          </a:bodyPr>
          <a:lstStyle>
            <a:lvl1pPr marL="609585" lvl="0" indent="-304792" algn="ctr">
              <a:lnSpc>
                <a:spcPct val="90000"/>
              </a:lnSpc>
              <a:spcBef>
                <a:spcPts val="1067"/>
              </a:spcBef>
              <a:spcAft>
                <a:spcPts val="0"/>
              </a:spcAft>
              <a:buSzPts val="2000"/>
              <a:buFont typeface="Arial"/>
              <a:buNone/>
              <a:defRPr/>
            </a:lvl1pPr>
            <a:lvl2pPr marL="1219170" lvl="1" indent="-457189" algn="ctr">
              <a:lnSpc>
                <a:spcPct val="90000"/>
              </a:lnSpc>
              <a:spcBef>
                <a:spcPts val="533"/>
              </a:spcBef>
              <a:spcAft>
                <a:spcPts val="0"/>
              </a:spcAft>
              <a:buClr>
                <a:srgbClr val="002842"/>
              </a:buClr>
              <a:buSzPts val="1800"/>
              <a:buChar char="−"/>
              <a:defRPr/>
            </a:lvl2pPr>
            <a:lvl3pPr marL="1828754" lvl="2" indent="-431789" algn="ctr">
              <a:lnSpc>
                <a:spcPct val="90000"/>
              </a:lnSpc>
              <a:spcBef>
                <a:spcPts val="533"/>
              </a:spcBef>
              <a:spcAft>
                <a:spcPts val="0"/>
              </a:spcAft>
              <a:buClr>
                <a:srgbClr val="002842"/>
              </a:buClr>
              <a:buSzPts val="1500"/>
              <a:buChar char="•"/>
              <a:defRPr/>
            </a:lvl3pPr>
            <a:lvl4pPr marL="2438339" lvl="3" indent="-423323" algn="ctr">
              <a:lnSpc>
                <a:spcPct val="90000"/>
              </a:lnSpc>
              <a:spcBef>
                <a:spcPts val="533"/>
              </a:spcBef>
              <a:spcAft>
                <a:spcPts val="0"/>
              </a:spcAft>
              <a:buClr>
                <a:srgbClr val="002842"/>
              </a:buClr>
              <a:buSzPts val="1400"/>
              <a:buChar char="−"/>
              <a:defRPr/>
            </a:lvl4pPr>
            <a:lvl5pPr marL="3047924" lvl="4" indent="-423323" algn="ctr">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9798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349"/>
        <p:cNvGrpSpPr/>
        <p:nvPr/>
      </p:nvGrpSpPr>
      <p:grpSpPr>
        <a:xfrm>
          <a:off x="0" y="0"/>
          <a:ext cx="0" cy="0"/>
          <a:chOff x="0" y="0"/>
          <a:chExt cx="0" cy="0"/>
        </a:xfrm>
      </p:grpSpPr>
      <p:sp>
        <p:nvSpPr>
          <p:cNvPr id="350" name="Google Shape;350;p587"/>
          <p:cNvSpPr txBox="1">
            <a:spLocks noGrp="1"/>
          </p:cNvSpPr>
          <p:nvPr>
            <p:ph type="sldNum" idx="12"/>
          </p:nvPr>
        </p:nvSpPr>
        <p:spPr>
          <a:xfrm>
            <a:off x="10407409" y="6370940"/>
            <a:ext cx="1065200" cy="365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
        <p:nvSpPr>
          <p:cNvPr id="351" name="Google Shape;351;p587"/>
          <p:cNvSpPr/>
          <p:nvPr/>
        </p:nvSpPr>
        <p:spPr>
          <a:xfrm>
            <a:off x="-1" y="1"/>
            <a:ext cx="12192000" cy="6858000"/>
          </a:xfrm>
          <a:prstGeom prst="rect">
            <a:avLst/>
          </a:prstGeom>
          <a:gradFill>
            <a:gsLst>
              <a:gs pos="0">
                <a:srgbClr val="0070C0"/>
              </a:gs>
              <a:gs pos="45000">
                <a:srgbClr val="0070C0"/>
              </a:gs>
              <a:gs pos="100000">
                <a:srgbClr val="00B0F0"/>
              </a:gs>
            </a:gsLst>
            <a:lin ang="18900044"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88986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Title, Assoc, symbol graphic">
  <p:cSld name="9_Title, Assoc, symbol graphic">
    <p:spTree>
      <p:nvGrpSpPr>
        <p:cNvPr id="1" name="Shape 352"/>
        <p:cNvGrpSpPr/>
        <p:nvPr/>
      </p:nvGrpSpPr>
      <p:grpSpPr>
        <a:xfrm>
          <a:off x="0" y="0"/>
          <a:ext cx="0" cy="0"/>
          <a:chOff x="0" y="0"/>
          <a:chExt cx="0" cy="0"/>
        </a:xfrm>
      </p:grpSpPr>
      <p:pic>
        <p:nvPicPr>
          <p:cNvPr id="353" name="Google Shape;353;p58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54" name="Google Shape;354;p588"/>
          <p:cNvSpPr txBox="1">
            <a:spLocks noGrp="1"/>
          </p:cNvSpPr>
          <p:nvPr>
            <p:ph type="ctrTitle"/>
          </p:nvPr>
        </p:nvSpPr>
        <p:spPr>
          <a:xfrm>
            <a:off x="808893" y="3153425"/>
            <a:ext cx="6593600" cy="1601200"/>
          </a:xfrm>
          <a:prstGeom prst="rect">
            <a:avLst/>
          </a:prstGeom>
          <a:noFill/>
          <a:ln>
            <a:noFill/>
          </a:ln>
        </p:spPr>
        <p:txBody>
          <a:bodyPr spcFirstLastPara="1" wrap="square" lIns="0" tIns="68575" rIns="68575" bIns="68575" anchor="b" anchorCtr="0">
            <a:normAutofit/>
          </a:bodyPr>
          <a:lstStyle>
            <a:lvl1pPr lvl="0" algn="l">
              <a:lnSpc>
                <a:spcPct val="90000"/>
              </a:lnSpc>
              <a:spcBef>
                <a:spcPts val="0"/>
              </a:spcBef>
              <a:spcAft>
                <a:spcPts val="0"/>
              </a:spcAft>
              <a:buClr>
                <a:schemeClr val="lt1"/>
              </a:buClr>
              <a:buSzPts val="4800"/>
              <a:buFont typeface="Arial"/>
              <a:buNone/>
              <a:defRPr sz="6400"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sz="4800"/>
            </a:lvl2pPr>
            <a:lvl3pPr lvl="2" algn="l">
              <a:lnSpc>
                <a:spcPct val="100000"/>
              </a:lnSpc>
              <a:spcBef>
                <a:spcPts val="0"/>
              </a:spcBef>
              <a:spcAft>
                <a:spcPts val="0"/>
              </a:spcAft>
              <a:buSzPts val="1100"/>
              <a:buNone/>
              <a:defRPr sz="4800"/>
            </a:lvl3pPr>
            <a:lvl4pPr lvl="3" algn="l">
              <a:lnSpc>
                <a:spcPct val="100000"/>
              </a:lnSpc>
              <a:spcBef>
                <a:spcPts val="0"/>
              </a:spcBef>
              <a:spcAft>
                <a:spcPts val="0"/>
              </a:spcAft>
              <a:buSzPts val="1100"/>
              <a:buNone/>
              <a:defRPr sz="4800"/>
            </a:lvl4pPr>
            <a:lvl5pPr lvl="4" algn="l">
              <a:lnSpc>
                <a:spcPct val="100000"/>
              </a:lnSpc>
              <a:spcBef>
                <a:spcPts val="0"/>
              </a:spcBef>
              <a:spcAft>
                <a:spcPts val="0"/>
              </a:spcAft>
              <a:buSzPts val="1100"/>
              <a:buNone/>
              <a:defRPr sz="4800"/>
            </a:lvl5pPr>
            <a:lvl6pPr lvl="5" algn="l">
              <a:lnSpc>
                <a:spcPct val="100000"/>
              </a:lnSpc>
              <a:spcBef>
                <a:spcPts val="0"/>
              </a:spcBef>
              <a:spcAft>
                <a:spcPts val="0"/>
              </a:spcAft>
              <a:buSzPts val="1100"/>
              <a:buNone/>
              <a:defRPr sz="4800"/>
            </a:lvl6pPr>
            <a:lvl7pPr lvl="6" algn="l">
              <a:lnSpc>
                <a:spcPct val="100000"/>
              </a:lnSpc>
              <a:spcBef>
                <a:spcPts val="0"/>
              </a:spcBef>
              <a:spcAft>
                <a:spcPts val="0"/>
              </a:spcAft>
              <a:buSzPts val="1100"/>
              <a:buNone/>
              <a:defRPr sz="4800"/>
            </a:lvl7pPr>
            <a:lvl8pPr lvl="7" algn="l">
              <a:lnSpc>
                <a:spcPct val="100000"/>
              </a:lnSpc>
              <a:spcBef>
                <a:spcPts val="0"/>
              </a:spcBef>
              <a:spcAft>
                <a:spcPts val="0"/>
              </a:spcAft>
              <a:buSzPts val="1100"/>
              <a:buNone/>
              <a:defRPr sz="4800"/>
            </a:lvl8pPr>
            <a:lvl9pPr lvl="8" algn="l">
              <a:lnSpc>
                <a:spcPct val="100000"/>
              </a:lnSpc>
              <a:spcBef>
                <a:spcPts val="0"/>
              </a:spcBef>
              <a:spcAft>
                <a:spcPts val="0"/>
              </a:spcAft>
              <a:buSzPts val="1100"/>
              <a:buNone/>
              <a:defRPr sz="4800"/>
            </a:lvl9pPr>
          </a:lstStyle>
          <a:p>
            <a:endParaRPr/>
          </a:p>
        </p:txBody>
      </p:sp>
      <p:sp>
        <p:nvSpPr>
          <p:cNvPr id="355" name="Google Shape;355;p588"/>
          <p:cNvSpPr txBox="1">
            <a:spLocks noGrp="1"/>
          </p:cNvSpPr>
          <p:nvPr>
            <p:ph type="subTitle" idx="1"/>
          </p:nvPr>
        </p:nvSpPr>
        <p:spPr>
          <a:xfrm>
            <a:off x="832339" y="4886919"/>
            <a:ext cx="6593600" cy="901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000"/>
              <a:buNone/>
              <a:defRPr sz="2667" b="0" i="0">
                <a:solidFill>
                  <a:schemeClr val="lt1"/>
                </a:solidFill>
                <a:latin typeface="Arial"/>
                <a:ea typeface="Arial"/>
                <a:cs typeface="Arial"/>
                <a:sym typeface="Aria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2007017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6"/>
        <p:cNvGrpSpPr/>
        <p:nvPr/>
      </p:nvGrpSpPr>
      <p:grpSpPr>
        <a:xfrm>
          <a:off x="0" y="0"/>
          <a:ext cx="0" cy="0"/>
          <a:chOff x="0" y="0"/>
          <a:chExt cx="0" cy="0"/>
        </a:xfrm>
      </p:grpSpPr>
      <p:sp>
        <p:nvSpPr>
          <p:cNvPr id="357" name="Google Shape;357;p589"/>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2400"/>
              <a:buFont typeface="Arial"/>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8" name="Google Shape;358;p589"/>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SzPts val="2400"/>
              <a:buChar char="•"/>
              <a:defRPr sz="3200"/>
            </a:lvl1pPr>
            <a:lvl2pPr marL="1219170" lvl="1" indent="-482588" algn="l">
              <a:lnSpc>
                <a:spcPct val="90000"/>
              </a:lnSpc>
              <a:spcBef>
                <a:spcPts val="533"/>
              </a:spcBef>
              <a:spcAft>
                <a:spcPts val="0"/>
              </a:spcAft>
              <a:buClr>
                <a:srgbClr val="002842"/>
              </a:buClr>
              <a:buSzPts val="2100"/>
              <a:buChar char="−"/>
              <a:defRPr sz="2800"/>
            </a:lvl2pPr>
            <a:lvl3pPr marL="1828754" lvl="2" indent="-457189" algn="l">
              <a:lnSpc>
                <a:spcPct val="90000"/>
              </a:lnSpc>
              <a:spcBef>
                <a:spcPts val="533"/>
              </a:spcBef>
              <a:spcAft>
                <a:spcPts val="0"/>
              </a:spcAft>
              <a:buClr>
                <a:srgbClr val="002842"/>
              </a:buClr>
              <a:buSzPts val="1800"/>
              <a:buChar char="•"/>
              <a:defRPr sz="2400"/>
            </a:lvl3pPr>
            <a:lvl4pPr marL="2438339" lvl="3" indent="-431789" algn="l">
              <a:lnSpc>
                <a:spcPct val="90000"/>
              </a:lnSpc>
              <a:spcBef>
                <a:spcPts val="533"/>
              </a:spcBef>
              <a:spcAft>
                <a:spcPts val="0"/>
              </a:spcAft>
              <a:buClr>
                <a:srgbClr val="002842"/>
              </a:buClr>
              <a:buSzPts val="1500"/>
              <a:buChar char="−"/>
              <a:defRPr sz="2000"/>
            </a:lvl4pPr>
            <a:lvl5pPr marL="3047924" lvl="4" indent="-431789" algn="l">
              <a:lnSpc>
                <a:spcPct val="90000"/>
              </a:lnSpc>
              <a:spcBef>
                <a:spcPts val="533"/>
              </a:spcBef>
              <a:spcAft>
                <a:spcPts val="0"/>
              </a:spcAft>
              <a:buClr>
                <a:srgbClr val="002842"/>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359" name="Google Shape;359;p589"/>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200"/>
              <a:buNone/>
              <a:defRPr sz="1600"/>
            </a:lvl1pPr>
            <a:lvl2pPr marL="1219170" lvl="1" indent="-304792" algn="l">
              <a:lnSpc>
                <a:spcPct val="90000"/>
              </a:lnSpc>
              <a:spcBef>
                <a:spcPts val="533"/>
              </a:spcBef>
              <a:spcAft>
                <a:spcPts val="0"/>
              </a:spcAft>
              <a:buClr>
                <a:srgbClr val="002842"/>
              </a:buClr>
              <a:buSzPts val="1100"/>
              <a:buNone/>
              <a:defRPr sz="1467"/>
            </a:lvl2pPr>
            <a:lvl3pPr marL="1828754" lvl="2" indent="-304792" algn="l">
              <a:lnSpc>
                <a:spcPct val="90000"/>
              </a:lnSpc>
              <a:spcBef>
                <a:spcPts val="533"/>
              </a:spcBef>
              <a:spcAft>
                <a:spcPts val="0"/>
              </a:spcAft>
              <a:buClr>
                <a:srgbClr val="002842"/>
              </a:buClr>
              <a:buSzPts val="900"/>
              <a:buNone/>
              <a:defRPr sz="1200"/>
            </a:lvl3pPr>
            <a:lvl4pPr marL="2438339" lvl="3" indent="-304792" algn="l">
              <a:lnSpc>
                <a:spcPct val="90000"/>
              </a:lnSpc>
              <a:spcBef>
                <a:spcPts val="533"/>
              </a:spcBef>
              <a:spcAft>
                <a:spcPts val="0"/>
              </a:spcAft>
              <a:buClr>
                <a:srgbClr val="002842"/>
              </a:buClr>
              <a:buSzPts val="800"/>
              <a:buNone/>
              <a:defRPr sz="1067"/>
            </a:lvl4pPr>
            <a:lvl5pPr marL="3047924" lvl="4" indent="-304792" algn="l">
              <a:lnSpc>
                <a:spcPct val="90000"/>
              </a:lnSpc>
              <a:spcBef>
                <a:spcPts val="533"/>
              </a:spcBef>
              <a:spcAft>
                <a:spcPts val="0"/>
              </a:spcAft>
              <a:buClr>
                <a:srgbClr val="002842"/>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360" name="Google Shape;360;p589"/>
          <p:cNvSpPr txBox="1">
            <a:spLocks noGrp="1"/>
          </p:cNvSpPr>
          <p:nvPr>
            <p:ph type="dt" idx="10"/>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361" name="Google Shape;361;p589"/>
          <p:cNvSpPr txBox="1">
            <a:spLocks noGrp="1"/>
          </p:cNvSpPr>
          <p:nvPr>
            <p:ph type="ftr" idx="11"/>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362" name="Google Shape;362;p589"/>
          <p:cNvSpPr txBox="1">
            <a:spLocks noGrp="1"/>
          </p:cNvSpPr>
          <p:nvPr>
            <p:ph type="sldNum" idx="12"/>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2529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1 column">
  <p:cSld name="Text 1 column">
    <p:spTree>
      <p:nvGrpSpPr>
        <p:cNvPr id="1" name="Shape 363"/>
        <p:cNvGrpSpPr/>
        <p:nvPr/>
      </p:nvGrpSpPr>
      <p:grpSpPr>
        <a:xfrm>
          <a:off x="0" y="0"/>
          <a:ext cx="0" cy="0"/>
          <a:chOff x="0" y="0"/>
          <a:chExt cx="0" cy="0"/>
        </a:xfrm>
      </p:grpSpPr>
      <p:sp>
        <p:nvSpPr>
          <p:cNvPr id="364" name="Google Shape;364;p590"/>
          <p:cNvSpPr txBox="1">
            <a:spLocks noGrp="1"/>
          </p:cNvSpPr>
          <p:nvPr>
            <p:ph type="title"/>
          </p:nvPr>
        </p:nvSpPr>
        <p:spPr>
          <a:xfrm>
            <a:off x="665559" y="487680"/>
            <a:ext cx="10363200" cy="7884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200"/>
              <a:buFont typeface="Arial"/>
              <a:buNone/>
              <a:defRPr sz="2933">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5" name="Google Shape;365;p590"/>
          <p:cNvSpPr txBox="1">
            <a:spLocks noGrp="1"/>
          </p:cNvSpPr>
          <p:nvPr>
            <p:ph type="sldNum" idx="12"/>
          </p:nvPr>
        </p:nvSpPr>
        <p:spPr>
          <a:xfrm>
            <a:off x="681440" y="6405743"/>
            <a:ext cx="285200"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9pPr>
          </a:lstStyle>
          <a:p>
            <a:fld id="{00000000-1234-1234-1234-123412341234}" type="slidenum">
              <a:rPr lang="en" smtClean="0"/>
              <a:pPr/>
              <a:t>‹#›</a:t>
            </a:fld>
            <a:endParaRPr lang="en"/>
          </a:p>
        </p:txBody>
      </p:sp>
      <p:sp>
        <p:nvSpPr>
          <p:cNvPr id="366" name="Google Shape;366;p590"/>
          <p:cNvSpPr txBox="1">
            <a:spLocks noGrp="1"/>
          </p:cNvSpPr>
          <p:nvPr>
            <p:ph type="body" idx="1"/>
          </p:nvPr>
        </p:nvSpPr>
        <p:spPr>
          <a:xfrm>
            <a:off x="665557" y="1602317"/>
            <a:ext cx="10363200" cy="4466000"/>
          </a:xfrm>
          <a:prstGeom prst="rect">
            <a:avLst/>
          </a:prstGeom>
          <a:noFill/>
          <a:ln>
            <a:noFill/>
          </a:ln>
        </p:spPr>
        <p:txBody>
          <a:bodyPr spcFirstLastPara="1" wrap="square" lIns="68575" tIns="34275" rIns="68575" bIns="34275" anchor="t" anchorCtr="0">
            <a:noAutofit/>
          </a:bodyPr>
          <a:lstStyle>
            <a:lvl1pPr marL="609585" lvl="0" indent="-474121" algn="l">
              <a:lnSpc>
                <a:spcPct val="90000"/>
              </a:lnSpc>
              <a:spcBef>
                <a:spcPts val="1067"/>
              </a:spcBef>
              <a:spcAft>
                <a:spcPts val="0"/>
              </a:spcAft>
              <a:buSzPts val="2000"/>
              <a:buChar char="•"/>
              <a:defRPr/>
            </a:lvl1pPr>
            <a:lvl2pPr marL="1219170" lvl="1" indent="-457189" algn="l">
              <a:lnSpc>
                <a:spcPct val="90000"/>
              </a:lnSpc>
              <a:spcBef>
                <a:spcPts val="1600"/>
              </a:spcBef>
              <a:spcAft>
                <a:spcPts val="0"/>
              </a:spcAft>
              <a:buClr>
                <a:srgbClr val="002842"/>
              </a:buClr>
              <a:buSzPts val="1800"/>
              <a:buChar char="−"/>
              <a:defRPr/>
            </a:lvl2pPr>
            <a:lvl3pPr marL="1828754" lvl="2" indent="-431789" algn="l">
              <a:lnSpc>
                <a:spcPct val="90000"/>
              </a:lnSpc>
              <a:spcBef>
                <a:spcPts val="1600"/>
              </a:spcBef>
              <a:spcAft>
                <a:spcPts val="0"/>
              </a:spcAft>
              <a:buClr>
                <a:srgbClr val="002842"/>
              </a:buClr>
              <a:buSzPts val="1500"/>
              <a:buChar char="•"/>
              <a:defRPr/>
            </a:lvl3pPr>
            <a:lvl4pPr marL="2438339" lvl="3" indent="-423323" algn="l">
              <a:lnSpc>
                <a:spcPct val="90000"/>
              </a:lnSpc>
              <a:spcBef>
                <a:spcPts val="1600"/>
              </a:spcBef>
              <a:spcAft>
                <a:spcPts val="0"/>
              </a:spcAft>
              <a:buClr>
                <a:srgbClr val="002842"/>
              </a:buClr>
              <a:buSzPts val="1400"/>
              <a:buChar char="−"/>
              <a:defRPr/>
            </a:lvl4pPr>
            <a:lvl5pPr marL="3047924" lvl="4" indent="-423323" algn="l">
              <a:lnSpc>
                <a:spcPct val="90000"/>
              </a:lnSpc>
              <a:spcBef>
                <a:spcPts val="1600"/>
              </a:spcBef>
              <a:spcAft>
                <a:spcPts val="0"/>
              </a:spcAft>
              <a:buClr>
                <a:srgbClr val="002842"/>
              </a:buClr>
              <a:buSzPts val="1400"/>
              <a:buChar char="−"/>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93215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Divider with quote, purple gradient">
  <p:cSld name="3_Divider with quote, purple gradient">
    <p:spTree>
      <p:nvGrpSpPr>
        <p:cNvPr id="1" name="Shape 367"/>
        <p:cNvGrpSpPr/>
        <p:nvPr/>
      </p:nvGrpSpPr>
      <p:grpSpPr>
        <a:xfrm>
          <a:off x="0" y="0"/>
          <a:ext cx="0" cy="0"/>
          <a:chOff x="0" y="0"/>
          <a:chExt cx="0" cy="0"/>
        </a:xfrm>
      </p:grpSpPr>
      <p:pic>
        <p:nvPicPr>
          <p:cNvPr id="368" name="Google Shape;368;p591" descr="Background5-01.png"/>
          <p:cNvPicPr preferRelativeResize="0"/>
          <p:nvPr/>
        </p:nvPicPr>
        <p:blipFill rotWithShape="1">
          <a:blip r:embed="rId2">
            <a:alphaModFix/>
          </a:blip>
          <a:srcRect/>
          <a:stretch/>
        </p:blipFill>
        <p:spPr>
          <a:xfrm>
            <a:off x="-1" y="-1"/>
            <a:ext cx="12191997" cy="6864097"/>
          </a:xfrm>
          <a:prstGeom prst="rect">
            <a:avLst/>
          </a:prstGeom>
          <a:noFill/>
          <a:ln>
            <a:noFill/>
          </a:ln>
        </p:spPr>
      </p:pic>
      <p:pic>
        <p:nvPicPr>
          <p:cNvPr id="369" name="Google Shape;369;p591" descr="Background5-01.png"/>
          <p:cNvPicPr preferRelativeResize="0"/>
          <p:nvPr/>
        </p:nvPicPr>
        <p:blipFill rotWithShape="1">
          <a:blip r:embed="rId2">
            <a:alphaModFix/>
          </a:blip>
          <a:srcRect/>
          <a:stretch/>
        </p:blipFill>
        <p:spPr>
          <a:xfrm>
            <a:off x="-1" y="-1"/>
            <a:ext cx="12191997" cy="6864097"/>
          </a:xfrm>
          <a:prstGeom prst="rect">
            <a:avLst/>
          </a:prstGeom>
          <a:noFill/>
          <a:ln>
            <a:noFill/>
          </a:ln>
        </p:spPr>
      </p:pic>
      <p:sp>
        <p:nvSpPr>
          <p:cNvPr id="370" name="Google Shape;370;p591"/>
          <p:cNvSpPr txBox="1">
            <a:spLocks noGrp="1"/>
          </p:cNvSpPr>
          <p:nvPr>
            <p:ph type="title"/>
          </p:nvPr>
        </p:nvSpPr>
        <p:spPr>
          <a:xfrm>
            <a:off x="661671" y="1886528"/>
            <a:ext cx="9148000" cy="2060000"/>
          </a:xfrm>
          <a:prstGeom prst="rect">
            <a:avLst/>
          </a:prstGeom>
          <a:noFill/>
          <a:ln>
            <a:noFill/>
          </a:ln>
        </p:spPr>
        <p:txBody>
          <a:bodyPr spcFirstLastPara="1" wrap="square" lIns="0" tIns="0" rIns="0" bIns="0" anchor="t" anchorCtr="0">
            <a:noAutofit/>
          </a:bodyPr>
          <a:lstStyle>
            <a:lvl1pPr lvl="0" algn="l">
              <a:lnSpc>
                <a:spcPct val="136379"/>
              </a:lnSpc>
              <a:spcBef>
                <a:spcPts val="0"/>
              </a:spcBef>
              <a:spcAft>
                <a:spcPts val="0"/>
              </a:spcAft>
              <a:buClr>
                <a:schemeClr val="lt1"/>
              </a:buClr>
              <a:buSzPts val="2200"/>
              <a:buFont typeface="Arial"/>
              <a:buNone/>
              <a:defRPr sz="2933">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1" name="Google Shape;371;p591"/>
          <p:cNvSpPr txBox="1">
            <a:spLocks noGrp="1"/>
          </p:cNvSpPr>
          <p:nvPr>
            <p:ph type="body" idx="1"/>
          </p:nvPr>
        </p:nvSpPr>
        <p:spPr>
          <a:xfrm>
            <a:off x="661671" y="4876801"/>
            <a:ext cx="8308400" cy="11536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SzPts val="1200"/>
              <a:buNone/>
              <a:defRPr sz="1600" b="1">
                <a:solidFill>
                  <a:schemeClr val="lt1"/>
                </a:solidFill>
              </a:defRPr>
            </a:lvl1pPr>
            <a:lvl2pPr marL="1219170" lvl="1" indent="-304792" algn="l">
              <a:lnSpc>
                <a:spcPct val="100000"/>
              </a:lnSpc>
              <a:spcBef>
                <a:spcPts val="0"/>
              </a:spcBef>
              <a:spcAft>
                <a:spcPts val="0"/>
              </a:spcAft>
              <a:buClr>
                <a:schemeClr val="lt1"/>
              </a:buClr>
              <a:buSzPts val="1200"/>
              <a:buNone/>
              <a:defRPr sz="1600" b="0">
                <a:solidFill>
                  <a:schemeClr val="lt1"/>
                </a:solidFill>
              </a:defRPr>
            </a:lvl2pPr>
            <a:lvl3pPr marL="1828754" lvl="2" indent="-304792" algn="l">
              <a:lnSpc>
                <a:spcPct val="90000"/>
              </a:lnSpc>
              <a:spcBef>
                <a:spcPts val="533"/>
              </a:spcBef>
              <a:spcAft>
                <a:spcPts val="0"/>
              </a:spcAft>
              <a:buClr>
                <a:schemeClr val="lt1"/>
              </a:buClr>
              <a:buSzPts val="1200"/>
              <a:buNone/>
              <a:defRPr sz="1600" b="1">
                <a:solidFill>
                  <a:schemeClr val="lt1"/>
                </a:solidFill>
              </a:defRPr>
            </a:lvl3pPr>
            <a:lvl4pPr marL="2438339" lvl="3" indent="-304792" algn="l">
              <a:lnSpc>
                <a:spcPct val="90000"/>
              </a:lnSpc>
              <a:spcBef>
                <a:spcPts val="533"/>
              </a:spcBef>
              <a:spcAft>
                <a:spcPts val="0"/>
              </a:spcAft>
              <a:buClr>
                <a:schemeClr val="lt1"/>
              </a:buClr>
              <a:buSzPts val="1200"/>
              <a:buNone/>
              <a:defRPr sz="1600" b="1">
                <a:solidFill>
                  <a:schemeClr val="lt1"/>
                </a:solidFill>
              </a:defRPr>
            </a:lvl4pPr>
            <a:lvl5pPr marL="3047924" lvl="4" indent="-304792" algn="l">
              <a:lnSpc>
                <a:spcPct val="90000"/>
              </a:lnSpc>
              <a:spcBef>
                <a:spcPts val="533"/>
              </a:spcBef>
              <a:spcAft>
                <a:spcPts val="0"/>
              </a:spcAft>
              <a:buClr>
                <a:schemeClr val="lt1"/>
              </a:buClr>
              <a:buSzPts val="1200"/>
              <a:buNone/>
              <a:defRPr sz="1600" b="1">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72" name="Google Shape;372;p591"/>
          <p:cNvSpPr txBox="1">
            <a:spLocks noGrp="1"/>
          </p:cNvSpPr>
          <p:nvPr>
            <p:ph type="sldNum" idx="12"/>
          </p:nvPr>
        </p:nvSpPr>
        <p:spPr>
          <a:xfrm>
            <a:off x="681440" y="6405743"/>
            <a:ext cx="285200"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4312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2 column">
  <p:cSld name="Text 2 column">
    <p:spTree>
      <p:nvGrpSpPr>
        <p:cNvPr id="1" name="Shape 373"/>
        <p:cNvGrpSpPr/>
        <p:nvPr/>
      </p:nvGrpSpPr>
      <p:grpSpPr>
        <a:xfrm>
          <a:off x="0" y="0"/>
          <a:ext cx="0" cy="0"/>
          <a:chOff x="0" y="0"/>
          <a:chExt cx="0" cy="0"/>
        </a:xfrm>
      </p:grpSpPr>
      <p:sp>
        <p:nvSpPr>
          <p:cNvPr id="374" name="Google Shape;374;p592"/>
          <p:cNvSpPr txBox="1">
            <a:spLocks noGrp="1"/>
          </p:cNvSpPr>
          <p:nvPr>
            <p:ph type="title"/>
          </p:nvPr>
        </p:nvSpPr>
        <p:spPr>
          <a:xfrm>
            <a:off x="665557" y="487681"/>
            <a:ext cx="10980800" cy="7864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200"/>
              <a:buFont typeface="Arial"/>
              <a:buNone/>
              <a:defRPr sz="2933">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5" name="Google Shape;375;p592"/>
          <p:cNvSpPr txBox="1">
            <a:spLocks noGrp="1"/>
          </p:cNvSpPr>
          <p:nvPr>
            <p:ph type="sldNum" idx="12"/>
          </p:nvPr>
        </p:nvSpPr>
        <p:spPr>
          <a:xfrm>
            <a:off x="681440" y="6405743"/>
            <a:ext cx="285200"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9pPr>
          </a:lstStyle>
          <a:p>
            <a:fld id="{00000000-1234-1234-1234-123412341234}" type="slidenum">
              <a:rPr lang="en" smtClean="0"/>
              <a:pPr/>
              <a:t>‹#›</a:t>
            </a:fld>
            <a:endParaRPr lang="en"/>
          </a:p>
        </p:txBody>
      </p:sp>
      <p:sp>
        <p:nvSpPr>
          <p:cNvPr id="376" name="Google Shape;376;p592"/>
          <p:cNvSpPr txBox="1">
            <a:spLocks noGrp="1"/>
          </p:cNvSpPr>
          <p:nvPr>
            <p:ph type="body" idx="1"/>
          </p:nvPr>
        </p:nvSpPr>
        <p:spPr>
          <a:xfrm>
            <a:off x="675543" y="1597153"/>
            <a:ext cx="5425600" cy="4444800"/>
          </a:xfrm>
          <a:prstGeom prst="rect">
            <a:avLst/>
          </a:prstGeom>
          <a:noFill/>
          <a:ln>
            <a:noFill/>
          </a:ln>
        </p:spPr>
        <p:txBody>
          <a:bodyPr spcFirstLastPara="1" wrap="square" lIns="0" tIns="0" rIns="0" bIns="0" anchor="t" anchorCtr="0">
            <a:noAutofit/>
          </a:bodyPr>
          <a:lstStyle>
            <a:lvl1pPr marL="609585" lvl="0" indent="-474121" algn="l">
              <a:lnSpc>
                <a:spcPct val="100000"/>
              </a:lnSpc>
              <a:spcBef>
                <a:spcPts val="0"/>
              </a:spcBef>
              <a:spcAft>
                <a:spcPts val="0"/>
              </a:spcAft>
              <a:buClr>
                <a:schemeClr val="lt2"/>
              </a:buClr>
              <a:buSzPts val="2000"/>
              <a:buChar char="•"/>
              <a:defRPr sz="2667">
                <a:solidFill>
                  <a:schemeClr val="lt2"/>
                </a:solidFill>
              </a:defRPr>
            </a:lvl1pPr>
            <a:lvl2pPr marL="1219170" lvl="1" indent="-474121" algn="l">
              <a:lnSpc>
                <a:spcPct val="100000"/>
              </a:lnSpc>
              <a:spcBef>
                <a:spcPts val="1600"/>
              </a:spcBef>
              <a:spcAft>
                <a:spcPts val="0"/>
              </a:spcAft>
              <a:buClr>
                <a:schemeClr val="lt2"/>
              </a:buClr>
              <a:buSzPts val="2000"/>
              <a:buFont typeface="Arial"/>
              <a:buChar char="•"/>
              <a:defRPr sz="2667">
                <a:solidFill>
                  <a:schemeClr val="lt2"/>
                </a:solidFill>
              </a:defRPr>
            </a:lvl2pPr>
            <a:lvl3pPr marL="1828754" lvl="2" indent="-423323" algn="l">
              <a:lnSpc>
                <a:spcPct val="100000"/>
              </a:lnSpc>
              <a:spcBef>
                <a:spcPts val="1600"/>
              </a:spcBef>
              <a:spcAft>
                <a:spcPts val="0"/>
              </a:spcAft>
              <a:buClr>
                <a:schemeClr val="lt2"/>
              </a:buClr>
              <a:buSzPts val="1400"/>
              <a:buFont typeface="Merriweather Sans"/>
              <a:buChar char="–"/>
              <a:defRPr sz="1867">
                <a:solidFill>
                  <a:schemeClr val="lt2"/>
                </a:solidFill>
              </a:defRPr>
            </a:lvl3pPr>
            <a:lvl4pPr marL="2438339" lvl="3" indent="-423323" algn="l">
              <a:lnSpc>
                <a:spcPct val="100000"/>
              </a:lnSpc>
              <a:spcBef>
                <a:spcPts val="1600"/>
              </a:spcBef>
              <a:spcAft>
                <a:spcPts val="0"/>
              </a:spcAft>
              <a:buClr>
                <a:schemeClr val="lt2"/>
              </a:buClr>
              <a:buSzPts val="1400"/>
              <a:buFont typeface="Merriweather Sans"/>
              <a:buChar char="–"/>
              <a:defRPr sz="1867">
                <a:solidFill>
                  <a:schemeClr val="lt2"/>
                </a:solidFill>
              </a:defRPr>
            </a:lvl4pPr>
            <a:lvl5pPr marL="3047924" lvl="4" indent="-423323" algn="l">
              <a:lnSpc>
                <a:spcPct val="100000"/>
              </a:lnSpc>
              <a:spcBef>
                <a:spcPts val="1600"/>
              </a:spcBef>
              <a:spcAft>
                <a:spcPts val="0"/>
              </a:spcAft>
              <a:buClr>
                <a:schemeClr val="lt2"/>
              </a:buClr>
              <a:buSzPts val="1400"/>
              <a:buFont typeface="Merriweather Sans"/>
              <a:buChar char="–"/>
              <a:defRPr sz="1867">
                <a:solidFill>
                  <a:schemeClr val="lt2"/>
                </a:solidFill>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77" name="Google Shape;377;p592"/>
          <p:cNvSpPr txBox="1">
            <a:spLocks noGrp="1"/>
          </p:cNvSpPr>
          <p:nvPr>
            <p:ph type="body" idx="2"/>
          </p:nvPr>
        </p:nvSpPr>
        <p:spPr>
          <a:xfrm>
            <a:off x="6221132" y="1597153"/>
            <a:ext cx="5425600" cy="4444800"/>
          </a:xfrm>
          <a:prstGeom prst="rect">
            <a:avLst/>
          </a:prstGeom>
          <a:noFill/>
          <a:ln>
            <a:noFill/>
          </a:ln>
        </p:spPr>
        <p:txBody>
          <a:bodyPr spcFirstLastPara="1" wrap="square" lIns="0" tIns="0" rIns="0" bIns="0" anchor="t" anchorCtr="0">
            <a:noAutofit/>
          </a:bodyPr>
          <a:lstStyle>
            <a:lvl1pPr marL="609585" lvl="0" indent="-474121" algn="l">
              <a:lnSpc>
                <a:spcPct val="100000"/>
              </a:lnSpc>
              <a:spcBef>
                <a:spcPts val="1600"/>
              </a:spcBef>
              <a:spcAft>
                <a:spcPts val="0"/>
              </a:spcAft>
              <a:buClr>
                <a:schemeClr val="lt2"/>
              </a:buClr>
              <a:buSzPts val="2000"/>
              <a:buChar char="•"/>
              <a:defRPr sz="2667">
                <a:solidFill>
                  <a:schemeClr val="lt2"/>
                </a:solidFill>
              </a:defRPr>
            </a:lvl1pPr>
            <a:lvl2pPr marL="1219170" lvl="1" indent="-474121" algn="l">
              <a:lnSpc>
                <a:spcPct val="100000"/>
              </a:lnSpc>
              <a:spcBef>
                <a:spcPts val="1067"/>
              </a:spcBef>
              <a:spcAft>
                <a:spcPts val="0"/>
              </a:spcAft>
              <a:buClr>
                <a:schemeClr val="lt2"/>
              </a:buClr>
              <a:buSzPts val="2000"/>
              <a:buFont typeface="Arial"/>
              <a:buChar char="•"/>
              <a:defRPr sz="2667">
                <a:solidFill>
                  <a:schemeClr val="lt2"/>
                </a:solidFill>
              </a:defRPr>
            </a:lvl2pPr>
            <a:lvl3pPr marL="1828754" lvl="2" indent="-423323" algn="l">
              <a:lnSpc>
                <a:spcPct val="100000"/>
              </a:lnSpc>
              <a:spcBef>
                <a:spcPts val="1600"/>
              </a:spcBef>
              <a:spcAft>
                <a:spcPts val="0"/>
              </a:spcAft>
              <a:buClr>
                <a:schemeClr val="lt2"/>
              </a:buClr>
              <a:buSzPts val="1400"/>
              <a:buFont typeface="Merriweather Sans"/>
              <a:buChar char="–"/>
              <a:defRPr sz="1867">
                <a:solidFill>
                  <a:schemeClr val="lt2"/>
                </a:solidFill>
              </a:defRPr>
            </a:lvl3pPr>
            <a:lvl4pPr marL="2438339" lvl="3" indent="-423323" algn="l">
              <a:lnSpc>
                <a:spcPct val="100000"/>
              </a:lnSpc>
              <a:spcBef>
                <a:spcPts val="1600"/>
              </a:spcBef>
              <a:spcAft>
                <a:spcPts val="0"/>
              </a:spcAft>
              <a:buClr>
                <a:schemeClr val="lt2"/>
              </a:buClr>
              <a:buSzPts val="1400"/>
              <a:buFont typeface="Merriweather Sans"/>
              <a:buChar char="–"/>
              <a:defRPr sz="1867">
                <a:solidFill>
                  <a:schemeClr val="lt2"/>
                </a:solidFill>
              </a:defRPr>
            </a:lvl4pPr>
            <a:lvl5pPr marL="3047924" lvl="4" indent="-423323" algn="l">
              <a:lnSpc>
                <a:spcPct val="100000"/>
              </a:lnSpc>
              <a:spcBef>
                <a:spcPts val="1600"/>
              </a:spcBef>
              <a:spcAft>
                <a:spcPts val="0"/>
              </a:spcAft>
              <a:buClr>
                <a:schemeClr val="lt2"/>
              </a:buClr>
              <a:buSzPts val="1400"/>
              <a:buFont typeface="Merriweather Sans"/>
              <a:buChar char="–"/>
              <a:defRPr sz="1867">
                <a:solidFill>
                  <a:schemeClr val="lt2"/>
                </a:solidFill>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546197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 id="2147483735" r:id="rId17"/>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Google Shape;304;p5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marR="0" lvl="0" algn="l" rtl="0">
              <a:lnSpc>
                <a:spcPct val="9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5" name="Google Shape;305;p5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55600" algn="l" rtl="0">
              <a:lnSpc>
                <a:spcPct val="90000"/>
              </a:lnSpc>
              <a:spcBef>
                <a:spcPts val="800"/>
              </a:spcBef>
              <a:spcAft>
                <a:spcPts val="0"/>
              </a:spcAft>
              <a:buClr>
                <a:schemeClr val="accent5"/>
              </a:buClr>
              <a:buSzPts val="2000"/>
              <a:buFont typeface="Arial"/>
              <a:buChar char="•"/>
              <a:defRPr sz="2000" b="0" i="0" u="none" strike="noStrike" cap="none">
                <a:solidFill>
                  <a:srgbClr val="002842"/>
                </a:solidFill>
                <a:latin typeface="Arial"/>
                <a:ea typeface="Arial"/>
                <a:cs typeface="Arial"/>
                <a:sym typeface="Arial"/>
              </a:defRPr>
            </a:lvl1pPr>
            <a:lvl2pPr marL="914400" marR="0" lvl="1" indent="-342900" algn="l" rtl="0">
              <a:lnSpc>
                <a:spcPct val="90000"/>
              </a:lnSpc>
              <a:spcBef>
                <a:spcPts val="400"/>
              </a:spcBef>
              <a:spcAft>
                <a:spcPts val="0"/>
              </a:spcAft>
              <a:buClr>
                <a:srgbClr val="002842"/>
              </a:buClr>
              <a:buSzPts val="1800"/>
              <a:buFont typeface="Helvetica Neue"/>
              <a:buChar char="−"/>
              <a:defRPr sz="1800" b="0" i="0" u="none" strike="noStrike" cap="none">
                <a:solidFill>
                  <a:srgbClr val="002842"/>
                </a:solidFill>
                <a:latin typeface="Arial"/>
                <a:ea typeface="Arial"/>
                <a:cs typeface="Arial"/>
                <a:sym typeface="Arial"/>
              </a:defRPr>
            </a:lvl2pPr>
            <a:lvl3pPr marL="1371600" marR="0" lvl="2" indent="-323850" algn="l" rtl="0">
              <a:lnSpc>
                <a:spcPct val="90000"/>
              </a:lnSpc>
              <a:spcBef>
                <a:spcPts val="400"/>
              </a:spcBef>
              <a:spcAft>
                <a:spcPts val="0"/>
              </a:spcAft>
              <a:buClr>
                <a:srgbClr val="002842"/>
              </a:buClr>
              <a:buSzPts val="1500"/>
              <a:buFont typeface="Arial"/>
              <a:buChar char="•"/>
              <a:defRPr sz="1500" b="0" i="0" u="none" strike="noStrike" cap="none">
                <a:solidFill>
                  <a:srgbClr val="002842"/>
                </a:solidFill>
                <a:latin typeface="Arial"/>
                <a:ea typeface="Arial"/>
                <a:cs typeface="Arial"/>
                <a:sym typeface="Arial"/>
              </a:defRPr>
            </a:lvl3pPr>
            <a:lvl4pPr marL="1828800" marR="0" lvl="3" indent="-317500" algn="l" rtl="0">
              <a:lnSpc>
                <a:spcPct val="90000"/>
              </a:lnSpc>
              <a:spcBef>
                <a:spcPts val="400"/>
              </a:spcBef>
              <a:spcAft>
                <a:spcPts val="0"/>
              </a:spcAft>
              <a:buClr>
                <a:srgbClr val="002842"/>
              </a:buClr>
              <a:buSzPts val="1400"/>
              <a:buFont typeface="Helvetica Neue"/>
              <a:buChar char="−"/>
              <a:defRPr sz="1400" b="0" i="0" u="none" strike="noStrike" cap="none">
                <a:solidFill>
                  <a:srgbClr val="002842"/>
                </a:solidFill>
                <a:latin typeface="Arial"/>
                <a:ea typeface="Arial"/>
                <a:cs typeface="Arial"/>
                <a:sym typeface="Arial"/>
              </a:defRPr>
            </a:lvl4pPr>
            <a:lvl5pPr marL="2286000" marR="0" lvl="4" indent="-317500" algn="l" rtl="0">
              <a:lnSpc>
                <a:spcPct val="90000"/>
              </a:lnSpc>
              <a:spcBef>
                <a:spcPts val="400"/>
              </a:spcBef>
              <a:spcAft>
                <a:spcPts val="0"/>
              </a:spcAft>
              <a:buClr>
                <a:srgbClr val="002842"/>
              </a:buClr>
              <a:buSzPts val="1400"/>
              <a:buFont typeface="Helvetica Neue"/>
              <a:buChar char="−"/>
              <a:defRPr sz="1400" b="0" i="0" u="none" strike="noStrike" cap="none">
                <a:solidFill>
                  <a:srgbClr val="002842"/>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35456908"/>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slide" Target="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slide" Target="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slide" Target="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slide" Target="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19.jpg"/><Relationship Id="rId18" Type="http://schemas.openxmlformats.org/officeDocument/2006/relationships/slide" Target="slide13.xml"/><Relationship Id="rId3" Type="http://schemas.openxmlformats.org/officeDocument/2006/relationships/image" Target="../media/image22.jpg"/><Relationship Id="rId7" Type="http://schemas.openxmlformats.org/officeDocument/2006/relationships/image" Target="../media/image24.jpg"/><Relationship Id="rId12" Type="http://schemas.openxmlformats.org/officeDocument/2006/relationships/slide" Target="slide9.xml"/><Relationship Id="rId17" Type="http://schemas.openxmlformats.org/officeDocument/2006/relationships/image" Target="../media/image28.jpg"/><Relationship Id="rId2" Type="http://schemas.openxmlformats.org/officeDocument/2006/relationships/notesSlide" Target="../notesSlides/notesSlide8.xml"/><Relationship Id="rId16" Type="http://schemas.openxmlformats.org/officeDocument/2006/relationships/slide" Target="slide15.xml"/><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image" Target="../media/image26.jpg"/><Relationship Id="rId5" Type="http://schemas.openxmlformats.org/officeDocument/2006/relationships/image" Target="../media/image23.jpeg"/><Relationship Id="rId15" Type="http://schemas.openxmlformats.org/officeDocument/2006/relationships/image" Target="../media/image27.jpg"/><Relationship Id="rId10" Type="http://schemas.openxmlformats.org/officeDocument/2006/relationships/slide" Target="slide10.xml"/><Relationship Id="rId19" Type="http://schemas.openxmlformats.org/officeDocument/2006/relationships/image" Target="../media/image29.jpg"/><Relationship Id="rId4" Type="http://schemas.openxmlformats.org/officeDocument/2006/relationships/slide" Target="slide16.xml"/><Relationship Id="rId9" Type="http://schemas.openxmlformats.org/officeDocument/2006/relationships/image" Target="../media/image25.jpg"/><Relationship Id="rId14" Type="http://schemas.openxmlformats.org/officeDocument/2006/relationships/slide" Target="slide1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2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2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2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6" name="Freeform: Shape 2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3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Placeholder 13" descr="Sea of hands in the middle">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a:srcRect t="4901" b="10829"/>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4" name="Rectangle 32">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34">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92000" y="-3"/>
            <a:ext cx="9000000"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4399008" y="852259"/>
            <a:ext cx="6999097" cy="2169444"/>
          </a:xfrm>
        </p:spPr>
        <p:txBody>
          <a:bodyPr vert="horz" wrap="square" lIns="0" tIns="0" rIns="0" bIns="0" rtlCol="0" anchor="b" anchorCtr="0">
            <a:normAutofit/>
          </a:bodyPr>
          <a:lstStyle/>
          <a:p>
            <a:pPr>
              <a:lnSpc>
                <a:spcPct val="100000"/>
              </a:lnSpc>
            </a:pPr>
            <a:r>
              <a:rPr lang="en-US" sz="6400" kern="1200" dirty="0">
                <a:solidFill>
                  <a:schemeClr val="tx1"/>
                </a:solidFill>
                <a:latin typeface="Arial" panose="020B0604020202020204" pitchFamily="34" charset="0"/>
                <a:cs typeface="Arial" panose="020B0604020202020204" pitchFamily="34" charset="0"/>
              </a:rPr>
              <a:t>Let’s Talk Business</a:t>
            </a:r>
          </a:p>
        </p:txBody>
      </p:sp>
      <p:pic>
        <p:nvPicPr>
          <p:cNvPr id="5" name="Picture 4" descr="A picture containing text, clipart&#10;&#10;Description automatically generated">
            <a:extLst>
              <a:ext uri="{FF2B5EF4-FFF2-40B4-BE49-F238E27FC236}">
                <a16:creationId xmlns:a16="http://schemas.microsoft.com/office/drawing/2014/main" id="{100FF6D8-46B5-98EE-8270-3EEF21F69FC9}"/>
              </a:ext>
            </a:extLst>
          </p:cNvPr>
          <p:cNvPicPr>
            <a:picLocks noChangeAspect="1"/>
          </p:cNvPicPr>
          <p:nvPr/>
        </p:nvPicPr>
        <p:blipFill>
          <a:blip r:embed="rId4"/>
          <a:stretch>
            <a:fillRect/>
          </a:stretch>
        </p:blipFill>
        <p:spPr>
          <a:xfrm>
            <a:off x="9784025" y="285004"/>
            <a:ext cx="2083887" cy="629558"/>
          </a:xfrm>
          <a:prstGeom prst="rect">
            <a:avLst/>
          </a:prstGeom>
        </p:spPr>
      </p:pic>
      <p:pic>
        <p:nvPicPr>
          <p:cNvPr id="3" name="Picture 2" descr="A group of colorful circles&#10;&#10;Description automatically generated">
            <a:extLst>
              <a:ext uri="{FF2B5EF4-FFF2-40B4-BE49-F238E27FC236}">
                <a16:creationId xmlns:a16="http://schemas.microsoft.com/office/drawing/2014/main" id="{5FD1A5BA-115D-3890-9F07-0841538E45A1}"/>
              </a:ext>
            </a:extLst>
          </p:cNvPr>
          <p:cNvPicPr>
            <a:picLocks noChangeAspect="1"/>
          </p:cNvPicPr>
          <p:nvPr/>
        </p:nvPicPr>
        <p:blipFill>
          <a:blip r:embed="rId5"/>
          <a:stretch>
            <a:fillRect/>
          </a:stretch>
        </p:blipFill>
        <p:spPr>
          <a:xfrm>
            <a:off x="184235" y="5636202"/>
            <a:ext cx="2431034" cy="851186"/>
          </a:xfrm>
          <a:prstGeom prst="rect">
            <a:avLst/>
          </a:prstGeom>
        </p:spPr>
      </p:pic>
      <p:pic>
        <p:nvPicPr>
          <p:cNvPr id="4" name="Picture 3" descr="A logo for a company&#10;&#10;Description automatically generated">
            <a:extLst>
              <a:ext uri="{FF2B5EF4-FFF2-40B4-BE49-F238E27FC236}">
                <a16:creationId xmlns:a16="http://schemas.microsoft.com/office/drawing/2014/main" id="{D8985A34-E1E5-006D-C58A-9AFD230FFC90}"/>
              </a:ext>
            </a:extLst>
          </p:cNvPr>
          <p:cNvPicPr>
            <a:picLocks noChangeAspect="1"/>
          </p:cNvPicPr>
          <p:nvPr/>
        </p:nvPicPr>
        <p:blipFill>
          <a:blip r:embed="rId6"/>
          <a:stretch>
            <a:fillRect/>
          </a:stretch>
        </p:blipFill>
        <p:spPr>
          <a:xfrm>
            <a:off x="9944208" y="5449511"/>
            <a:ext cx="1696079" cy="1247560"/>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31E4D3CC-267D-7CB8-4BE5-BE58CFEC4A71}"/>
              </a:ext>
            </a:extLst>
          </p:cNvPr>
          <p:cNvPicPr>
            <a:picLocks noChangeAspect="1"/>
          </p:cNvPicPr>
          <p:nvPr/>
        </p:nvPicPr>
        <p:blipFill>
          <a:blip r:embed="rId7"/>
          <a:stretch>
            <a:fillRect/>
          </a:stretch>
        </p:blipFill>
        <p:spPr>
          <a:xfrm>
            <a:off x="6582014" y="5618277"/>
            <a:ext cx="2665678" cy="887036"/>
          </a:xfrm>
          <a:prstGeom prst="rect">
            <a:avLst/>
          </a:prstGeom>
        </p:spPr>
      </p:pic>
      <p:pic>
        <p:nvPicPr>
          <p:cNvPr id="11" name="Picture 10" descr="A close up of a logo&#10;&#10;Description automatically generated">
            <a:extLst>
              <a:ext uri="{FF2B5EF4-FFF2-40B4-BE49-F238E27FC236}">
                <a16:creationId xmlns:a16="http://schemas.microsoft.com/office/drawing/2014/main" id="{1AFBB644-8094-2A76-F95B-300EF9E92A6F}"/>
              </a:ext>
            </a:extLst>
          </p:cNvPr>
          <p:cNvPicPr>
            <a:picLocks noChangeAspect="1"/>
          </p:cNvPicPr>
          <p:nvPr/>
        </p:nvPicPr>
        <p:blipFill>
          <a:blip r:embed="rId8"/>
          <a:stretch>
            <a:fillRect/>
          </a:stretch>
        </p:blipFill>
        <p:spPr>
          <a:xfrm>
            <a:off x="3060167" y="5749951"/>
            <a:ext cx="2985654" cy="670248"/>
          </a:xfrm>
          <a:prstGeom prst="rect">
            <a:avLst/>
          </a:prstGeom>
        </p:spPr>
      </p:pic>
    </p:spTree>
    <p:extLst>
      <p:ext uri="{BB962C8B-B14F-4D97-AF65-F5344CB8AC3E}">
        <p14:creationId xmlns:p14="http://schemas.microsoft.com/office/powerpoint/2010/main" val="1619525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58" name="Freeform: Shape 57">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Oval 58">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Freeform: Shape 60">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63" name="Rectangle 62">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r>
              <a:rPr lang="en-US" kern="1200" dirty="0">
                <a:solidFill>
                  <a:schemeClr val="tx1"/>
                </a:solidFill>
                <a:latin typeface="Roboto" panose="02000000000000000000" pitchFamily="2" charset="0"/>
                <a:ea typeface="Roboto" panose="02000000000000000000" pitchFamily="2" charset="0"/>
              </a:rPr>
              <a:t>Follow your passion.</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3" y="2963163"/>
            <a:ext cx="3565525" cy="3414425"/>
          </a:xfrm>
        </p:spPr>
        <p:txBody>
          <a:bodyPr vert="horz" wrap="square" lIns="0" tIns="0" rIns="0" bIns="0" rtlCol="0" anchor="t">
            <a:normAutofit/>
          </a:bodyPr>
          <a:lstStyle/>
          <a:p>
            <a:r>
              <a:rPr lang="en-US" i="1" dirty="0"/>
              <a:t>“Spending a few years working in an accounting role for a firm or industry can be wonderful training for future entrepreneurs. They get to see first-hand how businesses operate and are financed and learn other important lessons that will help them succeed as they launch their own companies.” – Jerry </a:t>
            </a:r>
            <a:r>
              <a:rPr lang="en-US" i="1" dirty="0" err="1"/>
              <a:t>Maginnis</a:t>
            </a:r>
            <a:r>
              <a:rPr lang="en-US" i="1" dirty="0"/>
              <a:t>, CPA</a:t>
            </a:r>
            <a:endParaRPr lang="en-US" dirty="0"/>
          </a:p>
        </p:txBody>
      </p:sp>
      <p:pic>
        <p:nvPicPr>
          <p:cNvPr id="7" name="Picture 6" descr="Happy man standing in office">
            <a:extLst>
              <a:ext uri="{FF2B5EF4-FFF2-40B4-BE49-F238E27FC236}">
                <a16:creationId xmlns:a16="http://schemas.microsoft.com/office/drawing/2014/main" id="{4A87BA47-C8C0-45F9-BA09-0A2C2A12D26F}"/>
              </a:ext>
            </a:extLst>
          </p:cNvPr>
          <p:cNvPicPr>
            <a:picLocks noChangeAspect="1"/>
          </p:cNvPicPr>
          <p:nvPr/>
        </p:nvPicPr>
        <p:blipFill rotWithShape="1">
          <a:blip r:embed="rId3"/>
          <a:srcRect l="10189" r="15438" b="-1"/>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65" name="Rectangle 64">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hlinkClick r:id="rId4" action="ppaction://hlinksldjump"/>
            <a:extLst>
              <a:ext uri="{FF2B5EF4-FFF2-40B4-BE49-F238E27FC236}">
                <a16:creationId xmlns:a16="http://schemas.microsoft.com/office/drawing/2014/main" id="{41ED3778-FB26-4AD0-915A-0DC6E5A7996D}"/>
              </a:ext>
            </a:extLst>
          </p:cNvPr>
          <p:cNvSpPr/>
          <p:nvPr/>
        </p:nvSpPr>
        <p:spPr>
          <a:xfrm flipH="1">
            <a:off x="10921042" y="6208776"/>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0694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 name="Group 2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5" name="Freeform: Shape 2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30" name="Rectangle 29">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A87BA47-C8C0-45F9-BA09-0A2C2A12D26F}"/>
              </a:ext>
            </a:extLst>
          </p:cNvPr>
          <p:cNvPicPr>
            <a:picLocks noChangeAspect="1"/>
          </p:cNvPicPr>
          <p:nvPr/>
        </p:nvPicPr>
        <p:blipFill rotWithShape="1">
          <a:blip r:embed="rId3"/>
          <a:srcRect t="30454" b="31999"/>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32" name="Rectangle 31">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859713"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3" y="549275"/>
            <a:ext cx="4103023" cy="2887174"/>
          </a:xfrm>
        </p:spPr>
        <p:txBody>
          <a:bodyPr vert="horz" wrap="square" lIns="0" tIns="0" rIns="0" bIns="0" rtlCol="0" anchor="b" anchorCtr="0">
            <a:normAutofit/>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Travel the world.</a:t>
            </a:r>
          </a:p>
        </p:txBody>
      </p:sp>
      <p:sp>
        <p:nvSpPr>
          <p:cNvPr id="34" name="Rectangle 33">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hlinkClick r:id="rId4" action="ppaction://hlinksldjump"/>
            <a:extLst>
              <a:ext uri="{FF2B5EF4-FFF2-40B4-BE49-F238E27FC236}">
                <a16:creationId xmlns:a16="http://schemas.microsoft.com/office/drawing/2014/main" id="{7DAB8D8C-7365-4E29-A90A-0D650AD37350}"/>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0232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 name="Group 17">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9" name="Freeform: Shape 18">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Oval 19">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Freeform: Shape 21">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16" name="Rectangle 23">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783613" y="4669915"/>
            <a:ext cx="5890880" cy="1562959"/>
          </a:xfrm>
        </p:spPr>
        <p:txBody>
          <a:bodyPr vert="horz" wrap="square" lIns="0" tIns="0" rIns="0" bIns="0" rtlCol="0" anchor="t" anchorCtr="0">
            <a:normAutofit/>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Make an impact.</a:t>
            </a:r>
          </a:p>
        </p:txBody>
      </p:sp>
      <p:sp>
        <p:nvSpPr>
          <p:cNvPr id="17" name="Oval 25">
            <a:extLst>
              <a:ext uri="{FF2B5EF4-FFF2-40B4-BE49-F238E27FC236}">
                <a16:creationId xmlns:a16="http://schemas.microsoft.com/office/drawing/2014/main" id="{C5D31EF7-7A67-43B2-8B5E-B4A6241B1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13" y="360283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Right 8">
            <a:hlinkClick r:id="rId3"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field of green grass with wind turbines in the distance&#10;&#10;Description automatically generated with low confidence">
            <a:extLst>
              <a:ext uri="{FF2B5EF4-FFF2-40B4-BE49-F238E27FC236}">
                <a16:creationId xmlns:a16="http://schemas.microsoft.com/office/drawing/2014/main" id="{00601380-39E6-4A9D-97E1-4EFC3F95A281}"/>
              </a:ext>
            </a:extLst>
          </p:cNvPr>
          <p:cNvPicPr>
            <a:picLocks noChangeAspect="1"/>
          </p:cNvPicPr>
          <p:nvPr/>
        </p:nvPicPr>
        <p:blipFill rotWithShape="1">
          <a:blip r:embed="rId4"/>
          <a:srcRect t="2585" b="50552"/>
          <a:stretch/>
        </p:blipFill>
        <p:spPr>
          <a:xfrm>
            <a:off x="0" y="0"/>
            <a:ext cx="12192000" cy="3808948"/>
          </a:xfrm>
          <a:prstGeom prst="rect">
            <a:avLst/>
          </a:prstGeom>
        </p:spPr>
      </p:pic>
    </p:spTree>
    <p:extLst>
      <p:ext uri="{BB962C8B-B14F-4D97-AF65-F5344CB8AC3E}">
        <p14:creationId xmlns:p14="http://schemas.microsoft.com/office/powerpoint/2010/main" val="2532968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4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0" name="Group 4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51" name="Freeform: Shape 5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Oval 5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56" name="Rectangle 5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1051551"/>
            <a:ext cx="3565524" cy="2384898"/>
          </a:xfrm>
        </p:spPr>
        <p:txBody>
          <a:bodyPr vert="horz" wrap="square" lIns="0" tIns="0" rIns="0" bIns="0" rtlCol="0" anchor="b" anchorCtr="0">
            <a:normAutofit/>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Share your knowledge.</a:t>
            </a:r>
          </a:p>
        </p:txBody>
      </p:sp>
      <p:grpSp>
        <p:nvGrpSpPr>
          <p:cNvPr id="58" name="Group 57">
            <a:extLst>
              <a:ext uri="{FF2B5EF4-FFF2-40B4-BE49-F238E27FC236}">
                <a16:creationId xmlns:a16="http://schemas.microsoft.com/office/drawing/2014/main" id="{4592A8CB-0B0A-43A5-86F4-712B0C4696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1850" y="444676"/>
            <a:ext cx="667802" cy="631474"/>
            <a:chOff x="10478914" y="1506691"/>
            <a:chExt cx="667802" cy="631474"/>
          </a:xfrm>
        </p:grpSpPr>
        <p:sp>
          <p:nvSpPr>
            <p:cNvPr id="59" name="Freeform: Shape 58">
              <a:extLst>
                <a:ext uri="{FF2B5EF4-FFF2-40B4-BE49-F238E27FC236}">
                  <a16:creationId xmlns:a16="http://schemas.microsoft.com/office/drawing/2014/main" id="{4C63B2AC-3D19-416D-A37F-2DDA8A3651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a:extLst>
                <a:ext uri="{FF2B5EF4-FFF2-40B4-BE49-F238E27FC236}">
                  <a16:creationId xmlns:a16="http://schemas.microsoft.com/office/drawing/2014/main" id="{8A474391-1271-45F9-A39C-8641371AB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6" name="Picture 5" descr="Group of standing people looking at whiteboard on classroom wall, man wearing glasses holding whiteboard marker and writing">
            <a:extLst>
              <a:ext uri="{FF2B5EF4-FFF2-40B4-BE49-F238E27FC236}">
                <a16:creationId xmlns:a16="http://schemas.microsoft.com/office/drawing/2014/main" id="{08703F44-D891-48B7-9771-04B7CE5C5B16}"/>
              </a:ext>
            </a:extLst>
          </p:cNvPr>
          <p:cNvPicPr>
            <a:picLocks noChangeAspect="1"/>
          </p:cNvPicPr>
          <p:nvPr/>
        </p:nvPicPr>
        <p:blipFill rotWithShape="1">
          <a:blip r:embed="rId3"/>
          <a:srcRect l="5126" r="22375" b="-1"/>
          <a:stretch/>
        </p:blipFill>
        <p:spPr>
          <a:xfrm>
            <a:off x="4743450" y="10"/>
            <a:ext cx="7448551" cy="6857990"/>
          </a:xfrm>
          <a:custGeom>
            <a:avLst/>
            <a:gdLst/>
            <a:ahLst/>
            <a:cxnLst/>
            <a:rect l="l" t="t" r="r" b="b"/>
            <a:pathLst>
              <a:path w="7448551" h="6858000">
                <a:moveTo>
                  <a:pt x="0" y="0"/>
                </a:moveTo>
                <a:lnTo>
                  <a:pt x="7448551" y="0"/>
                </a:lnTo>
                <a:lnTo>
                  <a:pt x="7448551" y="6858000"/>
                </a:lnTo>
                <a:lnTo>
                  <a:pt x="0" y="6858000"/>
                </a:lnTo>
                <a:close/>
              </a:path>
            </a:pathLst>
          </a:custGeom>
        </p:spPr>
      </p:pic>
      <p:sp>
        <p:nvSpPr>
          <p:cNvPr id="62" name="Rectangle 61">
            <a:extLst>
              <a:ext uri="{FF2B5EF4-FFF2-40B4-BE49-F238E27FC236}">
                <a16:creationId xmlns:a16="http://schemas.microsoft.com/office/drawing/2014/main" id="{41AC6C06-99FE-4BA1-BC82-8406A424CD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7AEC842D-C905-4DEA-B1C3-CA51995C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1219" y="5433223"/>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17936" y="6208776"/>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007847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2" name="Group 43">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45" name="Freeform: Shape 44">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Oval 45">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Freeform: Shape 47">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63" name="Rectangle 4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492688" y="1250766"/>
            <a:ext cx="3565524" cy="1997855"/>
          </a:xfrm>
        </p:spPr>
        <p:txBody>
          <a:bodyPr vert="horz" wrap="square" lIns="0" tIns="0" rIns="0" bIns="0" rtlCol="0" anchor="b" anchorCtr="0">
            <a:normAutofit/>
          </a:bodyPr>
          <a:lstStyle/>
          <a:p>
            <a:pPr>
              <a:lnSpc>
                <a:spcPct val="100000"/>
              </a:lnSpc>
            </a:pPr>
            <a:r>
              <a:rPr lang="en-US" dirty="0">
                <a:latin typeface="Roboto" panose="02000000000000000000" pitchFamily="2" charset="0"/>
                <a:ea typeface="Roboto" panose="02000000000000000000" pitchFamily="2" charset="0"/>
              </a:rPr>
              <a:t>Make it balance.</a:t>
            </a:r>
            <a:endParaRPr lang="en-US" kern="1200" dirty="0">
              <a:solidFill>
                <a:schemeClr val="tx1"/>
              </a:solidFill>
              <a:latin typeface="Roboto" panose="02000000000000000000" pitchFamily="2" charset="0"/>
              <a:ea typeface="Roboto" panose="02000000000000000000" pitchFamily="2" charset="0"/>
            </a:endParaRPr>
          </a:p>
        </p:txBody>
      </p:sp>
      <p:pic>
        <p:nvPicPr>
          <p:cNvPr id="15" name="Picture Placeholder 35" descr="Woman holding white mug">
            <a:extLst>
              <a:ext uri="{FF2B5EF4-FFF2-40B4-BE49-F238E27FC236}">
                <a16:creationId xmlns:a16="http://schemas.microsoft.com/office/drawing/2014/main" id="{810C9B86-F5F2-4E74-9D08-31D9387FF31D}"/>
              </a:ext>
            </a:extLst>
          </p:cNvPr>
          <p:cNvPicPr>
            <a:picLocks/>
          </p:cNvPicPr>
          <p:nvPr/>
        </p:nvPicPr>
        <p:blipFill rotWithShape="1">
          <a:blip r:embed="rId3"/>
          <a:srcRect l="11529" r="14097" b="-1"/>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a:solidFill>
            <a:schemeClr val="accent5"/>
          </a:solidFill>
        </p:spPr>
      </p:pic>
      <p:sp>
        <p:nvSpPr>
          <p:cNvPr id="64" name="Rectangle 51">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034200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96" name="Freeform: Shape 95">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 name="Oval 96">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Freeform: Shape 98">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101" name="Rectangle 100">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673430" y="4817424"/>
            <a:ext cx="6382200" cy="1562959"/>
          </a:xfrm>
        </p:spPr>
        <p:txBody>
          <a:bodyPr vert="horz" wrap="square" lIns="0" tIns="0" rIns="0" bIns="0" rtlCol="0" anchor="t" anchorCtr="0">
            <a:normAutofit/>
          </a:bodyPr>
          <a:lstStyle/>
          <a:p>
            <a:pPr>
              <a:lnSpc>
                <a:spcPct val="100000"/>
              </a:lnSpc>
            </a:pPr>
            <a:r>
              <a:rPr lang="en-US" dirty="0">
                <a:latin typeface="Roboto" panose="02000000000000000000" pitchFamily="2" charset="0"/>
                <a:ea typeface="Roboto" panose="02000000000000000000" pitchFamily="2" charset="0"/>
              </a:rPr>
              <a:t>Grow professionally.</a:t>
            </a:r>
          </a:p>
        </p:txBody>
      </p:sp>
      <p:pic>
        <p:nvPicPr>
          <p:cNvPr id="3" name="Picture 2" descr="A hand holding a plant">
            <a:extLst>
              <a:ext uri="{FF2B5EF4-FFF2-40B4-BE49-F238E27FC236}">
                <a16:creationId xmlns:a16="http://schemas.microsoft.com/office/drawing/2014/main" id="{652CC557-97DD-463A-A793-1001CA1EA9D3}"/>
              </a:ext>
            </a:extLst>
          </p:cNvPr>
          <p:cNvPicPr>
            <a:picLocks noChangeAspect="1"/>
          </p:cNvPicPr>
          <p:nvPr/>
        </p:nvPicPr>
        <p:blipFill rotWithShape="1">
          <a:blip r:embed="rId3"/>
          <a:srcRect t="20724" b="46550"/>
          <a:stretch/>
        </p:blipFill>
        <p:spPr>
          <a:xfrm>
            <a:off x="20" y="0"/>
            <a:ext cx="12191980" cy="3989852"/>
          </a:xfrm>
          <a:custGeom>
            <a:avLst/>
            <a:gdLst/>
            <a:ahLst/>
            <a:cxnLst/>
            <a:rect l="l" t="t" r="r" b="b"/>
            <a:pathLst>
              <a:path w="4064400" h="3782578">
                <a:moveTo>
                  <a:pt x="0" y="0"/>
                </a:moveTo>
                <a:lnTo>
                  <a:pt x="4064400" y="0"/>
                </a:lnTo>
                <a:lnTo>
                  <a:pt x="4064400" y="3782578"/>
                </a:lnTo>
                <a:lnTo>
                  <a:pt x="0" y="3782578"/>
                </a:lnTo>
                <a:close/>
              </a:path>
            </a:pathLst>
          </a:custGeom>
        </p:spPr>
      </p:pic>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282890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70" name="Freeform: Shape 69">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Oval 70">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Freeform: Shape 72">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75" name="Rectangle 74">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Feel secure.</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4" y="3449373"/>
            <a:ext cx="3442958" cy="1920274"/>
          </a:xfrm>
        </p:spPr>
        <p:txBody>
          <a:bodyPr vert="horz" wrap="square" lIns="0" tIns="0" rIns="0" bIns="0" rtlCol="0" anchor="t">
            <a:normAutofit/>
          </a:bodyPr>
          <a:lstStyle/>
          <a:p>
            <a:r>
              <a:rPr lang="en-US" dirty="0">
                <a:latin typeface="Roboto" panose="02000000000000000000" pitchFamily="2" charset="0"/>
                <a:ea typeface="Roboto" panose="02000000000000000000" pitchFamily="2" charset="0"/>
              </a:rPr>
              <a:t>“Accounting is solid. You can always get a job as a CPA.” — Colleen Conrad, National Association of State Boards of Accountancy (NASBA)</a:t>
            </a:r>
            <a:endParaRPr lang="en-US" sz="1600" dirty="0">
              <a:latin typeface="Roboto" panose="02000000000000000000" pitchFamily="2" charset="0"/>
              <a:ea typeface="Roboto" panose="02000000000000000000" pitchFamily="2" charset="0"/>
            </a:endParaRPr>
          </a:p>
          <a:p>
            <a:endParaRPr lang="en-US" sz="1600" dirty="0">
              <a:latin typeface="Roboto" panose="02000000000000000000" pitchFamily="2" charset="0"/>
              <a:ea typeface="Roboto" panose="02000000000000000000" pitchFamily="2" charset="0"/>
            </a:endParaRPr>
          </a:p>
        </p:txBody>
      </p:sp>
      <p:pic>
        <p:nvPicPr>
          <p:cNvPr id="16" name="Picture Placeholder 35" descr="Woman smiling in office">
            <a:extLst>
              <a:ext uri="{FF2B5EF4-FFF2-40B4-BE49-F238E27FC236}">
                <a16:creationId xmlns:a16="http://schemas.microsoft.com/office/drawing/2014/main" id="{FCD941AA-5919-460C-BF57-5A4A606D04DD}"/>
              </a:ext>
            </a:extLst>
          </p:cNvPr>
          <p:cNvPicPr>
            <a:picLocks/>
          </p:cNvPicPr>
          <p:nvPr/>
        </p:nvPicPr>
        <p:blipFill>
          <a:blip r:embed="rId3"/>
          <a:srcRect l="13408" r="13408"/>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a:solidFill>
            <a:schemeClr val="accent5"/>
          </a:solidFill>
        </p:spPr>
      </p:pic>
      <p:sp>
        <p:nvSpPr>
          <p:cNvPr id="77" name="Rectangle 76">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298765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peed lines technology abstract">
            <a:extLst>
              <a:ext uri="{FF2B5EF4-FFF2-40B4-BE49-F238E27FC236}">
                <a16:creationId xmlns:a16="http://schemas.microsoft.com/office/drawing/2014/main" id="{EBC93A16-D43B-4A21-89FB-A9740C62C01E}"/>
              </a:ext>
            </a:extLst>
          </p:cNvPr>
          <p:cNvPicPr>
            <a:picLocks noChangeAspect="1"/>
          </p:cNvPicPr>
          <p:nvPr/>
        </p:nvPicPr>
        <p:blipFill>
          <a:blip r:embed="rId3">
            <a:alphaModFix amt="35000"/>
          </a:blip>
          <a:stretch>
            <a:fillRect/>
          </a:stretch>
        </p:blipFill>
        <p:spPr>
          <a:xfrm>
            <a:off x="0" y="0"/>
            <a:ext cx="12192000" cy="6858000"/>
          </a:xfrm>
          <a:prstGeom prst="rect">
            <a:avLst/>
          </a:prstGeom>
        </p:spPr>
      </p:pic>
      <p:grpSp>
        <p:nvGrpSpPr>
          <p:cNvPr id="25" name="Grou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reef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a:xfrm>
            <a:off x="550862" y="549275"/>
            <a:ext cx="11097551" cy="1332000"/>
          </a:xfrm>
        </p:spPr>
        <p:txBody>
          <a:bodyPr>
            <a:normAutofit fontScale="90000"/>
          </a:bodyPr>
          <a:lstStyle/>
          <a:p>
            <a:r>
              <a:rPr lang="en-US" dirty="0">
                <a:latin typeface="Roboto" panose="02000000000000000000" pitchFamily="2" charset="0"/>
                <a:ea typeface="Roboto" panose="02000000000000000000" pitchFamily="2" charset="0"/>
              </a:rPr>
              <a:t>Accountants work with data and people.</a:t>
            </a:r>
            <a:br>
              <a:rPr lang="en-US" dirty="0">
                <a:latin typeface="Roboto" panose="02000000000000000000" pitchFamily="2" charset="0"/>
                <a:ea typeface="Roboto" panose="02000000000000000000" pitchFamily="2" charset="0"/>
              </a:rPr>
            </a:br>
            <a:r>
              <a:rPr lang="en-US" dirty="0">
                <a:latin typeface="Roboto" panose="02000000000000000000" pitchFamily="2" charset="0"/>
                <a:ea typeface="Roboto" panose="02000000000000000000" pitchFamily="2" charset="0"/>
              </a:rPr>
              <a:t>They drive business decisions and strategy.</a:t>
            </a:r>
          </a:p>
        </p:txBody>
      </p:sp>
      <p:sp>
        <p:nvSpPr>
          <p:cNvPr id="9" name="Text Placeholder 8">
            <a:extLst>
              <a:ext uri="{FF2B5EF4-FFF2-40B4-BE49-F238E27FC236}">
                <a16:creationId xmlns:a16="http://schemas.microsoft.com/office/drawing/2014/main" id="{0D098C43-2F2A-4100-89BC-5931039293FA}"/>
              </a:ext>
            </a:extLst>
          </p:cNvPr>
          <p:cNvSpPr>
            <a:spLocks noGrp="1"/>
          </p:cNvSpPr>
          <p:nvPr>
            <p:ph type="body" idx="1"/>
          </p:nvPr>
        </p:nvSpPr>
        <p:spPr>
          <a:xfrm>
            <a:off x="550864" y="1731375"/>
            <a:ext cx="5437186" cy="535354"/>
          </a:xfrm>
        </p:spPr>
        <p:txBody>
          <a:bodyPr/>
          <a:lstStyle/>
          <a:p>
            <a:r>
              <a:rPr lang="en-US" dirty="0"/>
              <a:t>Typical responsibilities</a:t>
            </a:r>
          </a:p>
        </p:txBody>
      </p:sp>
      <p:sp>
        <p:nvSpPr>
          <p:cNvPr id="10" name="Content Placeholder 9">
            <a:extLst>
              <a:ext uri="{FF2B5EF4-FFF2-40B4-BE49-F238E27FC236}">
                <a16:creationId xmlns:a16="http://schemas.microsoft.com/office/drawing/2014/main" id="{1DB251F7-EBE7-46AC-A920-FFE2C5AF68EA}"/>
              </a:ext>
            </a:extLst>
          </p:cNvPr>
          <p:cNvSpPr>
            <a:spLocks noGrp="1"/>
          </p:cNvSpPr>
          <p:nvPr>
            <p:ph sz="half" idx="2"/>
          </p:nvPr>
        </p:nvSpPr>
        <p:spPr>
          <a:xfrm>
            <a:off x="550863" y="2427370"/>
            <a:ext cx="5429114" cy="3515555"/>
          </a:xfrm>
        </p:spPr>
        <p:txBody>
          <a:bodyPr/>
          <a:lstStyle/>
          <a:p>
            <a:r>
              <a:rPr lang="en-US" dirty="0"/>
              <a:t>Help companies thrive in times of uncertainty.</a:t>
            </a:r>
          </a:p>
          <a:p>
            <a:r>
              <a:rPr lang="en-US" dirty="0"/>
              <a:t>Ensure organizations are environmentally and socially responsible.</a:t>
            </a:r>
          </a:p>
          <a:p>
            <a:r>
              <a:rPr lang="en-US" dirty="0"/>
              <a:t>Communicate information to business owners and investors.</a:t>
            </a:r>
          </a:p>
        </p:txBody>
      </p:sp>
      <p:sp>
        <p:nvSpPr>
          <p:cNvPr id="12" name="Content Placeholder 11">
            <a:extLst>
              <a:ext uri="{FF2B5EF4-FFF2-40B4-BE49-F238E27FC236}">
                <a16:creationId xmlns:a16="http://schemas.microsoft.com/office/drawing/2014/main" id="{7FB7F30B-2A84-4C44-BC5A-E826ED6E74A2}"/>
              </a:ext>
            </a:extLst>
          </p:cNvPr>
          <p:cNvSpPr>
            <a:spLocks noGrp="1"/>
          </p:cNvSpPr>
          <p:nvPr>
            <p:ph sz="quarter" idx="4"/>
          </p:nvPr>
        </p:nvSpPr>
        <p:spPr>
          <a:xfrm>
            <a:off x="6212023" y="2427370"/>
            <a:ext cx="5436391" cy="3515555"/>
          </a:xfrm>
        </p:spPr>
        <p:txBody>
          <a:bodyPr/>
          <a:lstStyle/>
          <a:p>
            <a:r>
              <a:rPr lang="en-US" dirty="0"/>
              <a:t>Advise clients on taxes.</a:t>
            </a:r>
          </a:p>
          <a:p>
            <a:r>
              <a:rPr lang="en-US" dirty="0"/>
              <a:t>Implement new accounting technologies and systems.</a:t>
            </a:r>
          </a:p>
          <a:p>
            <a:r>
              <a:rPr lang="en-US" dirty="0"/>
              <a:t>Investigate potential fraud.</a:t>
            </a:r>
          </a:p>
          <a:p>
            <a:r>
              <a:rPr lang="en-US" dirty="0"/>
              <a:t>Analyze financial reports to evaluate business performance.</a:t>
            </a:r>
          </a:p>
          <a:p>
            <a:endParaRPr lang="en-US" dirty="0"/>
          </a:p>
          <a:p>
            <a:endParaRPr lang="en-US" dirty="0"/>
          </a:p>
          <a:p>
            <a:endParaRPr lang="en-US" dirty="0"/>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descr="A picture containing text, clipart&#10;&#10;Description automatically generated">
            <a:extLst>
              <a:ext uri="{FF2B5EF4-FFF2-40B4-BE49-F238E27FC236}">
                <a16:creationId xmlns:a16="http://schemas.microsoft.com/office/drawing/2014/main" id="{D8DD1CD6-808D-49C3-DD4B-FE5ABE0F525E}"/>
              </a:ext>
            </a:extLst>
          </p:cNvPr>
          <p:cNvPicPr>
            <a:picLocks noChangeAspect="1"/>
          </p:cNvPicPr>
          <p:nvPr/>
        </p:nvPicPr>
        <p:blipFill>
          <a:blip r:embed="rId4"/>
          <a:stretch>
            <a:fillRect/>
          </a:stretch>
        </p:blipFill>
        <p:spPr>
          <a:xfrm>
            <a:off x="9741929" y="5993946"/>
            <a:ext cx="2083887" cy="629558"/>
          </a:xfrm>
          <a:prstGeom prst="rect">
            <a:avLst/>
          </a:prstGeom>
        </p:spPr>
      </p:pic>
    </p:spTree>
    <p:extLst>
      <p:ext uri="{BB962C8B-B14F-4D97-AF65-F5344CB8AC3E}">
        <p14:creationId xmlns:p14="http://schemas.microsoft.com/office/powerpoint/2010/main" val="3891345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7B27-EE0B-4505-96B2-0A65EFAC322F}"/>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Accountants work in all types of organizations</a:t>
            </a:r>
          </a:p>
        </p:txBody>
      </p:sp>
      <p:grpSp>
        <p:nvGrpSpPr>
          <p:cNvPr id="25" name="Group 24">
            <a:extLst>
              <a:ext uri="{FF2B5EF4-FFF2-40B4-BE49-F238E27FC236}">
                <a16:creationId xmlns:a16="http://schemas.microsoft.com/office/drawing/2014/main" id="{98F5A302-D10A-4C5C-BA6A-1D5DC964D32D}"/>
              </a:ext>
            </a:extLst>
          </p:cNvPr>
          <p:cNvGrpSpPr/>
          <p:nvPr/>
        </p:nvGrpSpPr>
        <p:grpSpPr>
          <a:xfrm>
            <a:off x="133037" y="2184400"/>
            <a:ext cx="1736616" cy="4082115"/>
            <a:chOff x="247337" y="2373640"/>
            <a:chExt cx="1473700" cy="3892875"/>
          </a:xfrm>
        </p:grpSpPr>
        <p:sp>
          <p:nvSpPr>
            <p:cNvPr id="4" name="Freeform: Shape 3">
              <a:extLst>
                <a:ext uri="{FF2B5EF4-FFF2-40B4-BE49-F238E27FC236}">
                  <a16:creationId xmlns:a16="http://schemas.microsoft.com/office/drawing/2014/main" id="{E8D5CE97-1203-4CAB-9036-9BED73C9C412}"/>
                </a:ext>
              </a:extLst>
            </p:cNvPr>
            <p:cNvSpPr/>
            <p:nvPr/>
          </p:nvSpPr>
          <p:spPr>
            <a:xfrm>
              <a:off x="247337" y="2373640"/>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Entrepreneur/</a:t>
              </a:r>
              <a:br>
                <a:rPr lang="en-US" sz="1400" kern="1200" dirty="0"/>
              </a:br>
              <a:r>
                <a:rPr lang="en-US" sz="1400" kern="1200" dirty="0"/>
                <a:t>Start-Ups</a:t>
              </a:r>
            </a:p>
          </p:txBody>
        </p:sp>
        <p:sp>
          <p:nvSpPr>
            <p:cNvPr id="6" name="Freeform: Shape 5">
              <a:extLst>
                <a:ext uri="{FF2B5EF4-FFF2-40B4-BE49-F238E27FC236}">
                  <a16:creationId xmlns:a16="http://schemas.microsoft.com/office/drawing/2014/main" id="{B926541C-BD77-4C31-99A5-22DE2FF00FBA}"/>
                </a:ext>
              </a:extLst>
            </p:cNvPr>
            <p:cNvSpPr/>
            <p:nvPr/>
          </p:nvSpPr>
          <p:spPr>
            <a:xfrm>
              <a:off x="247337" y="2973256"/>
              <a:ext cx="1473700" cy="3293259"/>
            </a:xfrm>
            <a:custGeom>
              <a:avLst/>
              <a:gdLst>
                <a:gd name="connsiteX0" fmla="*/ 0 w 1473700"/>
                <a:gd name="connsiteY0" fmla="*/ 0 h 3293259"/>
                <a:gd name="connsiteX1" fmla="*/ 1473700 w 1473700"/>
                <a:gd name="connsiteY1" fmla="*/ 0 h 3293259"/>
                <a:gd name="connsiteX2" fmla="*/ 1473700 w 1473700"/>
                <a:gd name="connsiteY2" fmla="*/ 3293259 h 3293259"/>
                <a:gd name="connsiteX3" fmla="*/ 0 w 1473700"/>
                <a:gd name="connsiteY3" fmla="*/ 3293259 h 3293259"/>
                <a:gd name="connsiteX4" fmla="*/ 0 w 1473700"/>
                <a:gd name="connsiteY4" fmla="*/ 0 h 329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3259">
                  <a:moveTo>
                    <a:pt x="0" y="0"/>
                  </a:moveTo>
                  <a:lnTo>
                    <a:pt x="1473700" y="0"/>
                  </a:lnTo>
                  <a:lnTo>
                    <a:pt x="1473700" y="3293259"/>
                  </a:lnTo>
                  <a:lnTo>
                    <a:pt x="0" y="3293259"/>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b="0" kern="1200" dirty="0"/>
            </a:p>
            <a:p>
              <a:pPr marL="285750" lvl="1" indent="-285750" algn="l" defTabSz="2844800">
                <a:lnSpc>
                  <a:spcPct val="90000"/>
                </a:lnSpc>
                <a:spcBef>
                  <a:spcPct val="0"/>
                </a:spcBef>
                <a:spcAft>
                  <a:spcPct val="15000"/>
                </a:spcAft>
                <a:buChar char="•"/>
              </a:pPr>
              <a:endParaRPr lang="en-US" sz="6400" b="1" kern="1200" dirty="0"/>
            </a:p>
          </p:txBody>
        </p:sp>
      </p:grpSp>
      <p:grpSp>
        <p:nvGrpSpPr>
          <p:cNvPr id="24" name="Group 23">
            <a:extLst>
              <a:ext uri="{FF2B5EF4-FFF2-40B4-BE49-F238E27FC236}">
                <a16:creationId xmlns:a16="http://schemas.microsoft.com/office/drawing/2014/main" id="{A7378511-F418-4A4F-98A9-EC1BEE4AF54F}"/>
              </a:ext>
            </a:extLst>
          </p:cNvPr>
          <p:cNvGrpSpPr/>
          <p:nvPr/>
        </p:nvGrpSpPr>
        <p:grpSpPr>
          <a:xfrm>
            <a:off x="2113860" y="2184400"/>
            <a:ext cx="1736616" cy="4073037"/>
            <a:chOff x="1927356" y="2373931"/>
            <a:chExt cx="1476131" cy="3883506"/>
          </a:xfrm>
        </p:grpSpPr>
        <p:sp>
          <p:nvSpPr>
            <p:cNvPr id="8" name="Freeform: Shape 7">
              <a:extLst>
                <a:ext uri="{FF2B5EF4-FFF2-40B4-BE49-F238E27FC236}">
                  <a16:creationId xmlns:a16="http://schemas.microsoft.com/office/drawing/2014/main" id="{A4C4E723-EDD3-4B26-BB92-6641018A71C2}"/>
                </a:ext>
              </a:extLst>
            </p:cNvPr>
            <p:cNvSpPr/>
            <p:nvPr/>
          </p:nvSpPr>
          <p:spPr>
            <a:xfrm>
              <a:off x="1927356" y="2373931"/>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1282147"/>
                <a:satOff val="1368"/>
                <a:lumOff val="425"/>
                <a:alphaOff val="0"/>
              </a:schemeClr>
            </a:lnRef>
            <a:fillRef idx="1">
              <a:schemeClr val="accent2">
                <a:hueOff val="1282147"/>
                <a:satOff val="1368"/>
                <a:lumOff val="425"/>
                <a:alphaOff val="0"/>
              </a:schemeClr>
            </a:fillRef>
            <a:effectRef idx="0">
              <a:schemeClr val="accent2">
                <a:hueOff val="1282147"/>
                <a:satOff val="1368"/>
                <a:lumOff val="425"/>
                <a:alphaOff val="0"/>
              </a:schemeClr>
            </a:effectRef>
            <a:fontRef idx="minor">
              <a:schemeClr val="lt1"/>
            </a:fontRef>
          </p:style>
          <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Nonprofits</a:t>
              </a:r>
            </a:p>
          </p:txBody>
        </p:sp>
        <p:sp>
          <p:nvSpPr>
            <p:cNvPr id="9" name="Freeform: Shape 8">
              <a:extLst>
                <a:ext uri="{FF2B5EF4-FFF2-40B4-BE49-F238E27FC236}">
                  <a16:creationId xmlns:a16="http://schemas.microsoft.com/office/drawing/2014/main" id="{6B090EFA-2E1A-43D4-AB55-E5D38E75C14E}"/>
                </a:ext>
              </a:extLst>
            </p:cNvPr>
            <p:cNvSpPr/>
            <p:nvPr/>
          </p:nvSpPr>
          <p:spPr>
            <a:xfrm>
              <a:off x="1929787" y="2965001"/>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1341026"/>
                <a:satOff val="2369"/>
                <a:lumOff val="218"/>
                <a:alphaOff val="0"/>
              </a:schemeClr>
            </a:lnRef>
            <a:fillRef idx="1">
              <a:schemeClr val="accent2">
                <a:tint val="40000"/>
                <a:alpha val="90000"/>
                <a:hueOff val="1341026"/>
                <a:satOff val="2369"/>
                <a:lumOff val="218"/>
                <a:alphaOff val="0"/>
              </a:schemeClr>
            </a:fillRef>
            <a:effectRef idx="0">
              <a:schemeClr val="accent2">
                <a:tint val="40000"/>
                <a:alpha val="90000"/>
                <a:hueOff val="1341026"/>
                <a:satOff val="2369"/>
                <a:lumOff val="218"/>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dirty="0"/>
            </a:p>
          </p:txBody>
        </p:sp>
      </p:grpSp>
      <p:grpSp>
        <p:nvGrpSpPr>
          <p:cNvPr id="22" name="Group 21">
            <a:extLst>
              <a:ext uri="{FF2B5EF4-FFF2-40B4-BE49-F238E27FC236}">
                <a16:creationId xmlns:a16="http://schemas.microsoft.com/office/drawing/2014/main" id="{EA90EC7E-8CF8-45B4-B4FA-EA4F5C97B9E8}"/>
              </a:ext>
            </a:extLst>
          </p:cNvPr>
          <p:cNvGrpSpPr/>
          <p:nvPr/>
        </p:nvGrpSpPr>
        <p:grpSpPr>
          <a:xfrm>
            <a:off x="6078070" y="2184400"/>
            <a:ext cx="1733600" cy="4066263"/>
            <a:chOff x="5286115" y="2373931"/>
            <a:chExt cx="1474977" cy="3876732"/>
          </a:xfrm>
        </p:grpSpPr>
        <p:sp>
          <p:nvSpPr>
            <p:cNvPr id="12" name="Freeform: Shape 11">
              <a:extLst>
                <a:ext uri="{FF2B5EF4-FFF2-40B4-BE49-F238E27FC236}">
                  <a16:creationId xmlns:a16="http://schemas.microsoft.com/office/drawing/2014/main" id="{531F040B-A748-4B62-BB5F-617926ACEBE0}"/>
                </a:ext>
              </a:extLst>
            </p:cNvPr>
            <p:cNvSpPr/>
            <p:nvPr/>
          </p:nvSpPr>
          <p:spPr>
            <a:xfrm>
              <a:off x="5287392" y="2373931"/>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3846440"/>
                <a:satOff val="4103"/>
                <a:lumOff val="1275"/>
                <a:alphaOff val="0"/>
              </a:schemeClr>
            </a:lnRef>
            <a:fillRef idx="1">
              <a:schemeClr val="accent2">
                <a:hueOff val="3846440"/>
                <a:satOff val="4103"/>
                <a:lumOff val="1275"/>
                <a:alphaOff val="0"/>
              </a:schemeClr>
            </a:fillRef>
            <a:effectRef idx="0">
              <a:schemeClr val="accent2">
                <a:hueOff val="3846440"/>
                <a:satOff val="4103"/>
                <a:lumOff val="1275"/>
                <a:alphaOff val="0"/>
              </a:schemeClr>
            </a:effectRef>
            <a:fontRef idx="minor">
              <a:schemeClr val="lt1"/>
            </a:fontRef>
          </p:style>
          <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Governments</a:t>
              </a:r>
            </a:p>
          </p:txBody>
        </p:sp>
        <p:sp>
          <p:nvSpPr>
            <p:cNvPr id="13" name="Freeform: Shape 12">
              <a:extLst>
                <a:ext uri="{FF2B5EF4-FFF2-40B4-BE49-F238E27FC236}">
                  <a16:creationId xmlns:a16="http://schemas.microsoft.com/office/drawing/2014/main" id="{C13FBF25-BEE7-478F-9AF3-F5152436D673}"/>
                </a:ext>
              </a:extLst>
            </p:cNvPr>
            <p:cNvSpPr/>
            <p:nvPr/>
          </p:nvSpPr>
          <p:spPr>
            <a:xfrm>
              <a:off x="5286115" y="2958227"/>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4023077"/>
                <a:satOff val="7106"/>
                <a:lumOff val="653"/>
                <a:alphaOff val="0"/>
              </a:schemeClr>
            </a:lnRef>
            <a:fillRef idx="1">
              <a:schemeClr val="accent2">
                <a:tint val="40000"/>
                <a:alpha val="90000"/>
                <a:hueOff val="4023077"/>
                <a:satOff val="7106"/>
                <a:lumOff val="653"/>
                <a:alphaOff val="0"/>
              </a:schemeClr>
            </a:fillRef>
            <a:effectRef idx="0">
              <a:schemeClr val="accent2">
                <a:tint val="40000"/>
                <a:alpha val="90000"/>
                <a:hueOff val="4023077"/>
                <a:satOff val="7106"/>
                <a:lumOff val="653"/>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dirty="0"/>
            </a:p>
            <a:p>
              <a:pPr marL="285750" lvl="1" indent="-285750" algn="l" defTabSz="2844800">
                <a:lnSpc>
                  <a:spcPct val="90000"/>
                </a:lnSpc>
                <a:spcBef>
                  <a:spcPct val="0"/>
                </a:spcBef>
                <a:spcAft>
                  <a:spcPct val="15000"/>
                </a:spcAft>
                <a:buChar char="•"/>
              </a:pPr>
              <a:endParaRPr lang="en-US" sz="6400" kern="1200" dirty="0"/>
            </a:p>
          </p:txBody>
        </p:sp>
      </p:grpSp>
      <p:grpSp>
        <p:nvGrpSpPr>
          <p:cNvPr id="21" name="Group 20">
            <a:extLst>
              <a:ext uri="{FF2B5EF4-FFF2-40B4-BE49-F238E27FC236}">
                <a16:creationId xmlns:a16="http://schemas.microsoft.com/office/drawing/2014/main" id="{7E061AC4-A4EE-4D1A-876D-4FAB4AEF2823}"/>
              </a:ext>
            </a:extLst>
          </p:cNvPr>
          <p:cNvGrpSpPr/>
          <p:nvPr/>
        </p:nvGrpSpPr>
        <p:grpSpPr>
          <a:xfrm>
            <a:off x="8060169" y="2184400"/>
            <a:ext cx="1732099" cy="4065972"/>
            <a:chOff x="6936349" y="2373640"/>
            <a:chExt cx="1476488" cy="3876732"/>
          </a:xfrm>
        </p:grpSpPr>
        <p:sp>
          <p:nvSpPr>
            <p:cNvPr id="16" name="Freeform: Shape 15">
              <a:extLst>
                <a:ext uri="{FF2B5EF4-FFF2-40B4-BE49-F238E27FC236}">
                  <a16:creationId xmlns:a16="http://schemas.microsoft.com/office/drawing/2014/main" id="{09E8BAC4-DCCF-4D74-A798-70FA48B14807}"/>
                </a:ext>
              </a:extLst>
            </p:cNvPr>
            <p:cNvSpPr/>
            <p:nvPr/>
          </p:nvSpPr>
          <p:spPr>
            <a:xfrm>
              <a:off x="6939137" y="2373640"/>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6410733"/>
                <a:satOff val="6838"/>
                <a:lumOff val="2126"/>
                <a:alphaOff val="0"/>
              </a:schemeClr>
            </a:lnRef>
            <a:fillRef idx="1">
              <a:schemeClr val="accent2">
                <a:hueOff val="6410733"/>
                <a:satOff val="6838"/>
                <a:lumOff val="2126"/>
                <a:alphaOff val="0"/>
              </a:schemeClr>
            </a:fillRef>
            <a:effectRef idx="0">
              <a:schemeClr val="accent2">
                <a:hueOff val="6410733"/>
                <a:satOff val="6838"/>
                <a:lumOff val="2126"/>
                <a:alphaOff val="0"/>
              </a:schemeClr>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kern="1200" dirty="0"/>
                <a:t>Sports &amp; Entertainment</a:t>
              </a:r>
              <a:endParaRPr lang="en-US"/>
            </a:p>
          </p:txBody>
        </p:sp>
        <p:sp>
          <p:nvSpPr>
            <p:cNvPr id="17" name="Freeform: Shape 16">
              <a:extLst>
                <a:ext uri="{FF2B5EF4-FFF2-40B4-BE49-F238E27FC236}">
                  <a16:creationId xmlns:a16="http://schemas.microsoft.com/office/drawing/2014/main" id="{1537AEDC-6C6A-4DB5-BB2C-353FD6C3EBCA}"/>
                </a:ext>
              </a:extLst>
            </p:cNvPr>
            <p:cNvSpPr/>
            <p:nvPr/>
          </p:nvSpPr>
          <p:spPr>
            <a:xfrm>
              <a:off x="6936349" y="2957936"/>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6705128"/>
                <a:satOff val="11843"/>
                <a:lumOff val="1088"/>
                <a:alphaOff val="0"/>
              </a:schemeClr>
            </a:lnRef>
            <a:fillRef idx="1">
              <a:schemeClr val="accent2">
                <a:tint val="40000"/>
                <a:alpha val="90000"/>
                <a:hueOff val="6705128"/>
                <a:satOff val="11843"/>
                <a:lumOff val="1088"/>
                <a:alphaOff val="0"/>
              </a:schemeClr>
            </a:fillRef>
            <a:effectRef idx="0">
              <a:schemeClr val="accent2">
                <a:tint val="40000"/>
                <a:alpha val="90000"/>
                <a:hueOff val="6705128"/>
                <a:satOff val="11843"/>
                <a:lumOff val="1088"/>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dirty="0"/>
            </a:p>
          </p:txBody>
        </p:sp>
      </p:grpSp>
      <p:grpSp>
        <p:nvGrpSpPr>
          <p:cNvPr id="20" name="Group 19">
            <a:extLst>
              <a:ext uri="{FF2B5EF4-FFF2-40B4-BE49-F238E27FC236}">
                <a16:creationId xmlns:a16="http://schemas.microsoft.com/office/drawing/2014/main" id="{2C7A6942-655D-4586-BC28-1731B37ABC36}"/>
              </a:ext>
            </a:extLst>
          </p:cNvPr>
          <p:cNvGrpSpPr/>
          <p:nvPr/>
        </p:nvGrpSpPr>
        <p:grpSpPr>
          <a:xfrm>
            <a:off x="10043781" y="2184400"/>
            <a:ext cx="2033919" cy="4065972"/>
            <a:chOff x="10158081" y="2395654"/>
            <a:chExt cx="1668071" cy="3870861"/>
          </a:xfrm>
        </p:grpSpPr>
        <p:sp>
          <p:nvSpPr>
            <p:cNvPr id="18" name="Freeform: Shape 17">
              <a:extLst>
                <a:ext uri="{FF2B5EF4-FFF2-40B4-BE49-F238E27FC236}">
                  <a16:creationId xmlns:a16="http://schemas.microsoft.com/office/drawing/2014/main" id="{84D1C554-B17C-4F7B-B552-1AF6FD756566}"/>
                </a:ext>
              </a:extLst>
            </p:cNvPr>
            <p:cNvSpPr/>
            <p:nvPr/>
          </p:nvSpPr>
          <p:spPr>
            <a:xfrm>
              <a:off x="10158837" y="2395654"/>
              <a:ext cx="1667315" cy="589480"/>
            </a:xfrm>
            <a:custGeom>
              <a:avLst/>
              <a:gdLst>
                <a:gd name="connsiteX0" fmla="*/ 0 w 1667315"/>
                <a:gd name="connsiteY0" fmla="*/ 0 h 589480"/>
                <a:gd name="connsiteX1" fmla="*/ 1667315 w 1667315"/>
                <a:gd name="connsiteY1" fmla="*/ 0 h 589480"/>
                <a:gd name="connsiteX2" fmla="*/ 1667315 w 1667315"/>
                <a:gd name="connsiteY2" fmla="*/ 589480 h 589480"/>
                <a:gd name="connsiteX3" fmla="*/ 0 w 1667315"/>
                <a:gd name="connsiteY3" fmla="*/ 589480 h 589480"/>
                <a:gd name="connsiteX4" fmla="*/ 0 w 1667315"/>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315" h="589480">
                  <a:moveTo>
                    <a:pt x="0" y="0"/>
                  </a:moveTo>
                  <a:lnTo>
                    <a:pt x="1667315" y="0"/>
                  </a:lnTo>
                  <a:lnTo>
                    <a:pt x="1667315" y="589480"/>
                  </a:lnTo>
                  <a:lnTo>
                    <a:pt x="0" y="589480"/>
                  </a:lnTo>
                  <a:lnTo>
                    <a:pt x="0" y="0"/>
                  </a:lnTo>
                  <a:close/>
                </a:path>
              </a:pathLst>
            </a:custGeom>
          </p:spPr>
          <p:style>
            <a:lnRef idx="2">
              <a:schemeClr val="accent2">
                <a:hueOff val="7692880"/>
                <a:satOff val="8205"/>
                <a:lumOff val="2551"/>
                <a:alphaOff val="0"/>
              </a:schemeClr>
            </a:lnRef>
            <a:fillRef idx="1">
              <a:schemeClr val="accent2">
                <a:hueOff val="7692880"/>
                <a:satOff val="8205"/>
                <a:lumOff val="2551"/>
                <a:alphaOff val="0"/>
              </a:schemeClr>
            </a:fillRef>
            <a:effectRef idx="0">
              <a:schemeClr val="accent2">
                <a:hueOff val="7692880"/>
                <a:satOff val="8205"/>
                <a:lumOff val="2551"/>
                <a:alphaOff val="0"/>
              </a:schemeClr>
            </a:effectRef>
            <a:fontRef idx="minor">
              <a:schemeClr val="lt1"/>
            </a:fontRef>
          </p:style>
          <p:txBody>
            <a:bodyPr spcFirstLastPara="0" vert="horz" wrap="square" lIns="99568" tIns="56896" rIns="99568" bIns="56896" numCol="1" spcCol="1270" anchor="ctr" anchorCtr="0">
              <a:noAutofit/>
            </a:bodyPr>
            <a:lstStyle/>
            <a:p>
              <a:pPr algn="ctr" defTabSz="622300">
                <a:lnSpc>
                  <a:spcPct val="90000"/>
                </a:lnSpc>
                <a:spcBef>
                  <a:spcPct val="0"/>
                </a:spcBef>
                <a:spcAft>
                  <a:spcPct val="35000"/>
                </a:spcAft>
              </a:pPr>
              <a:r>
                <a:rPr lang="en-US" sz="1400" kern="1200" dirty="0"/>
                <a:t>Accounting &amp; </a:t>
              </a:r>
              <a:br>
                <a:rPr lang="en-US" sz="1400" dirty="0"/>
              </a:br>
              <a:r>
                <a:rPr lang="en-US" sz="1400" kern="1200" dirty="0"/>
                <a:t>Consulting Firms</a:t>
              </a:r>
            </a:p>
          </p:txBody>
        </p:sp>
        <p:sp>
          <p:nvSpPr>
            <p:cNvPr id="19" name="Freeform: Shape 18">
              <a:extLst>
                <a:ext uri="{FF2B5EF4-FFF2-40B4-BE49-F238E27FC236}">
                  <a16:creationId xmlns:a16="http://schemas.microsoft.com/office/drawing/2014/main" id="{291FC2DF-CE01-4FF5-A1FB-2AC2795BA262}"/>
                </a:ext>
              </a:extLst>
            </p:cNvPr>
            <p:cNvSpPr/>
            <p:nvPr/>
          </p:nvSpPr>
          <p:spPr>
            <a:xfrm>
              <a:off x="10158081" y="2974079"/>
              <a:ext cx="1664677" cy="3292436"/>
            </a:xfrm>
            <a:custGeom>
              <a:avLst/>
              <a:gdLst>
                <a:gd name="connsiteX0" fmla="*/ 0 w 1664677"/>
                <a:gd name="connsiteY0" fmla="*/ 0 h 3343485"/>
                <a:gd name="connsiteX1" fmla="*/ 1664677 w 1664677"/>
                <a:gd name="connsiteY1" fmla="*/ 0 h 3343485"/>
                <a:gd name="connsiteX2" fmla="*/ 1664677 w 1664677"/>
                <a:gd name="connsiteY2" fmla="*/ 3343485 h 3343485"/>
                <a:gd name="connsiteX3" fmla="*/ 0 w 1664677"/>
                <a:gd name="connsiteY3" fmla="*/ 3343485 h 3343485"/>
                <a:gd name="connsiteX4" fmla="*/ 0 w 1664677"/>
                <a:gd name="connsiteY4" fmla="*/ 0 h 334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677" h="3343485">
                  <a:moveTo>
                    <a:pt x="0" y="0"/>
                  </a:moveTo>
                  <a:lnTo>
                    <a:pt x="1664677" y="0"/>
                  </a:lnTo>
                  <a:lnTo>
                    <a:pt x="1664677" y="3343485"/>
                  </a:lnTo>
                  <a:lnTo>
                    <a:pt x="0" y="3343485"/>
                  </a:lnTo>
                  <a:lnTo>
                    <a:pt x="0" y="0"/>
                  </a:lnTo>
                  <a:close/>
                </a:path>
              </a:pathLst>
            </a:custGeom>
          </p:spPr>
          <p:style>
            <a:lnRef idx="2">
              <a:schemeClr val="accent2">
                <a:tint val="40000"/>
                <a:alpha val="90000"/>
                <a:hueOff val="8046153"/>
                <a:satOff val="14212"/>
                <a:lumOff val="1305"/>
                <a:alphaOff val="0"/>
              </a:schemeClr>
            </a:lnRef>
            <a:fillRef idx="1">
              <a:schemeClr val="accent2">
                <a:tint val="40000"/>
                <a:alpha val="90000"/>
                <a:hueOff val="8046153"/>
                <a:satOff val="14212"/>
                <a:lumOff val="1305"/>
                <a:alphaOff val="0"/>
              </a:schemeClr>
            </a:fillRef>
            <a:effectRef idx="0">
              <a:schemeClr val="accent2">
                <a:tint val="40000"/>
                <a:alpha val="90000"/>
                <a:hueOff val="8046153"/>
                <a:satOff val="14212"/>
                <a:lumOff val="1305"/>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dirty="0"/>
            </a:p>
          </p:txBody>
        </p:sp>
      </p:grpSp>
      <p:grpSp>
        <p:nvGrpSpPr>
          <p:cNvPr id="23" name="Group 22">
            <a:extLst>
              <a:ext uri="{FF2B5EF4-FFF2-40B4-BE49-F238E27FC236}">
                <a16:creationId xmlns:a16="http://schemas.microsoft.com/office/drawing/2014/main" id="{0316634C-2D2F-4C02-AF72-F99787991C76}"/>
              </a:ext>
            </a:extLst>
          </p:cNvPr>
          <p:cNvGrpSpPr/>
          <p:nvPr/>
        </p:nvGrpSpPr>
        <p:grpSpPr>
          <a:xfrm>
            <a:off x="4097114" y="2184400"/>
            <a:ext cx="1733756" cy="4066263"/>
            <a:chOff x="3607374" y="2373931"/>
            <a:chExt cx="1473833" cy="3876732"/>
          </a:xfrm>
        </p:grpSpPr>
        <p:sp>
          <p:nvSpPr>
            <p:cNvPr id="10" name="Freeform: Shape 9">
              <a:extLst>
                <a:ext uri="{FF2B5EF4-FFF2-40B4-BE49-F238E27FC236}">
                  <a16:creationId xmlns:a16="http://schemas.microsoft.com/office/drawing/2014/main" id="{449B0636-151A-4882-9A71-929167E59E2F}"/>
                </a:ext>
              </a:extLst>
            </p:cNvPr>
            <p:cNvSpPr/>
            <p:nvPr/>
          </p:nvSpPr>
          <p:spPr>
            <a:xfrm>
              <a:off x="3607374" y="2373931"/>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2564293"/>
                <a:satOff val="2735"/>
                <a:lumOff val="850"/>
                <a:alphaOff val="0"/>
              </a:schemeClr>
            </a:lnRef>
            <a:fillRef idx="1">
              <a:schemeClr val="accent2">
                <a:hueOff val="2564293"/>
                <a:satOff val="2735"/>
                <a:lumOff val="850"/>
                <a:alphaOff val="0"/>
              </a:schemeClr>
            </a:fillRef>
            <a:effectRef idx="0">
              <a:schemeClr val="accent2">
                <a:hueOff val="2564293"/>
                <a:satOff val="2735"/>
                <a:lumOff val="850"/>
                <a:alphaOff val="0"/>
              </a:schemeClr>
            </a:effectRef>
            <a:fontRef idx="minor">
              <a:schemeClr val="lt1"/>
            </a:fontRef>
          </p:style>
          <p:txBody>
            <a:bodyPr spcFirstLastPara="0" vert="horz" wrap="square" lIns="99568" tIns="56896" rIns="99568" bIns="56896" numCol="1" spcCol="1270" anchor="ctr" anchorCtr="0">
              <a:noAutofit/>
            </a:bodyPr>
            <a:lstStyle/>
            <a:p>
              <a:pPr algn="ctr" defTabSz="622300">
                <a:lnSpc>
                  <a:spcPct val="90000"/>
                </a:lnSpc>
                <a:spcBef>
                  <a:spcPct val="0"/>
                </a:spcBef>
                <a:spcAft>
                  <a:spcPct val="35000"/>
                </a:spcAft>
              </a:pPr>
              <a:r>
                <a:rPr lang="en-US" sz="1400" dirty="0"/>
                <a:t>Companies of all Sizes</a:t>
              </a:r>
              <a:endParaRPr lang="en-US" sz="1400" kern="1200" dirty="0"/>
            </a:p>
          </p:txBody>
        </p:sp>
        <p:sp>
          <p:nvSpPr>
            <p:cNvPr id="11" name="Freeform: Shape 10">
              <a:extLst>
                <a:ext uri="{FF2B5EF4-FFF2-40B4-BE49-F238E27FC236}">
                  <a16:creationId xmlns:a16="http://schemas.microsoft.com/office/drawing/2014/main" id="{08820A47-A19A-4133-BC4B-0A366399A484}"/>
                </a:ext>
              </a:extLst>
            </p:cNvPr>
            <p:cNvSpPr/>
            <p:nvPr/>
          </p:nvSpPr>
          <p:spPr>
            <a:xfrm>
              <a:off x="3607507" y="2958227"/>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2682051"/>
                <a:satOff val="4737"/>
                <a:lumOff val="435"/>
                <a:alphaOff val="0"/>
              </a:schemeClr>
            </a:lnRef>
            <a:fillRef idx="1">
              <a:schemeClr val="accent2">
                <a:tint val="40000"/>
                <a:alpha val="90000"/>
                <a:hueOff val="2682051"/>
                <a:satOff val="4737"/>
                <a:lumOff val="435"/>
                <a:alphaOff val="0"/>
              </a:schemeClr>
            </a:fillRef>
            <a:effectRef idx="0">
              <a:schemeClr val="accent2">
                <a:tint val="40000"/>
                <a:alpha val="90000"/>
                <a:hueOff val="2682051"/>
                <a:satOff val="4737"/>
                <a:lumOff val="435"/>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dirty="0"/>
            </a:p>
          </p:txBody>
        </p:sp>
      </p:grpSp>
      <p:sp>
        <p:nvSpPr>
          <p:cNvPr id="3" name="TextBox 2">
            <a:extLst>
              <a:ext uri="{FF2B5EF4-FFF2-40B4-BE49-F238E27FC236}">
                <a16:creationId xmlns:a16="http://schemas.microsoft.com/office/drawing/2014/main" id="{6437625D-2FA8-8D1B-8CC2-A9AD24064325}"/>
              </a:ext>
            </a:extLst>
          </p:cNvPr>
          <p:cNvSpPr txBox="1"/>
          <p:nvPr/>
        </p:nvSpPr>
        <p:spPr>
          <a:xfrm>
            <a:off x="10225548" y="3048000"/>
            <a:ext cx="165919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bg1"/>
                </a:solidFill>
              </a:rPr>
              <a:t>Local</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Regional</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National</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International</a:t>
            </a:r>
          </a:p>
        </p:txBody>
      </p:sp>
      <p:sp>
        <p:nvSpPr>
          <p:cNvPr id="5" name="TextBox 4">
            <a:extLst>
              <a:ext uri="{FF2B5EF4-FFF2-40B4-BE49-F238E27FC236}">
                <a16:creationId xmlns:a16="http://schemas.microsoft.com/office/drawing/2014/main" id="{E766A5EF-133F-6138-E6E4-9E7E5D7CF55B}"/>
              </a:ext>
            </a:extLst>
          </p:cNvPr>
          <p:cNvSpPr txBox="1"/>
          <p:nvPr/>
        </p:nvSpPr>
        <p:spPr>
          <a:xfrm>
            <a:off x="208934" y="3048000"/>
            <a:ext cx="165919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1047 Games</a:t>
            </a:r>
          </a:p>
          <a:p>
            <a:pPr marL="285750" indent="-285750">
              <a:buFont typeface="Arial" panose="020B0604020202020204" pitchFamily="34" charset="0"/>
              <a:buChar char="•"/>
            </a:pPr>
            <a:endParaRPr lang="en-US" dirty="0">
              <a:solidFill>
                <a:schemeClr val="bg1"/>
              </a:solidFill>
            </a:endParaRPr>
          </a:p>
          <a:p>
            <a:r>
              <a:rPr lang="en-US" dirty="0" err="1">
                <a:solidFill>
                  <a:schemeClr val="bg1"/>
                </a:solidFill>
              </a:rPr>
              <a:t>Weav</a:t>
            </a:r>
          </a:p>
          <a:p>
            <a:pPr marL="285750" indent="-285750">
              <a:buFont typeface="Arial" panose="020B0604020202020204" pitchFamily="34" charset="0"/>
              <a:buChar char="•"/>
            </a:pPr>
            <a:endParaRPr lang="en-US" dirty="0">
              <a:solidFill>
                <a:schemeClr val="bg1"/>
              </a:solidFill>
            </a:endParaRPr>
          </a:p>
          <a:p>
            <a:r>
              <a:rPr lang="en-US" dirty="0" err="1">
                <a:solidFill>
                  <a:schemeClr val="bg1"/>
                </a:solidFill>
              </a:rPr>
              <a:t>Symbrosia</a:t>
            </a:r>
            <a:endParaRPr lang="en-US" dirty="0">
              <a:solidFill>
                <a:schemeClr val="bg1"/>
              </a:solidFill>
            </a:endParaRPr>
          </a:p>
        </p:txBody>
      </p:sp>
      <p:sp>
        <p:nvSpPr>
          <p:cNvPr id="7" name="TextBox 6">
            <a:extLst>
              <a:ext uri="{FF2B5EF4-FFF2-40B4-BE49-F238E27FC236}">
                <a16:creationId xmlns:a16="http://schemas.microsoft.com/office/drawing/2014/main" id="{4625025B-C146-53F3-45E8-A722C97AF122}"/>
              </a:ext>
            </a:extLst>
          </p:cNvPr>
          <p:cNvSpPr txBox="1"/>
          <p:nvPr/>
        </p:nvSpPr>
        <p:spPr>
          <a:xfrm>
            <a:off x="2224546" y="3048000"/>
            <a:ext cx="165919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Habitat for Humanity</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Smithsonian</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World Central Kitchen</a:t>
            </a:r>
          </a:p>
        </p:txBody>
      </p:sp>
      <p:sp>
        <p:nvSpPr>
          <p:cNvPr id="14" name="TextBox 13">
            <a:extLst>
              <a:ext uri="{FF2B5EF4-FFF2-40B4-BE49-F238E27FC236}">
                <a16:creationId xmlns:a16="http://schemas.microsoft.com/office/drawing/2014/main" id="{3775BB9C-03C8-A686-AD87-201006C1CF3F}"/>
              </a:ext>
            </a:extLst>
          </p:cNvPr>
          <p:cNvSpPr txBox="1"/>
          <p:nvPr/>
        </p:nvSpPr>
        <p:spPr>
          <a:xfrm>
            <a:off x="4129546" y="3047999"/>
            <a:ext cx="165919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Apple</a:t>
            </a:r>
            <a:endParaRPr lang="en-US" dirty="0"/>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Ikea</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Bank of America</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Zappos</a:t>
            </a:r>
          </a:p>
          <a:p>
            <a:pPr marL="285750" indent="-285750">
              <a:buFont typeface="Arial" panose="020B0604020202020204" pitchFamily="34" charset="0"/>
              <a:buChar char="•"/>
            </a:pPr>
            <a:endParaRPr lang="en-US" dirty="0">
              <a:solidFill>
                <a:schemeClr val="bg1"/>
              </a:solidFill>
            </a:endParaRPr>
          </a:p>
          <a:p>
            <a:r>
              <a:rPr lang="en-US" dirty="0" err="1">
                <a:solidFill>
                  <a:schemeClr val="bg1"/>
                </a:solidFill>
              </a:rPr>
              <a:t>Everlight</a:t>
            </a:r>
            <a:r>
              <a:rPr lang="en-US" dirty="0">
                <a:solidFill>
                  <a:schemeClr val="bg1"/>
                </a:solidFill>
              </a:rPr>
              <a:t> Solar</a:t>
            </a:r>
          </a:p>
        </p:txBody>
      </p:sp>
      <p:sp>
        <p:nvSpPr>
          <p:cNvPr id="15" name="TextBox 14">
            <a:extLst>
              <a:ext uri="{FF2B5EF4-FFF2-40B4-BE49-F238E27FC236}">
                <a16:creationId xmlns:a16="http://schemas.microsoft.com/office/drawing/2014/main" id="{B9A4A05B-8F13-0B2F-5BF2-0EBB8F1835F8}"/>
              </a:ext>
            </a:extLst>
          </p:cNvPr>
          <p:cNvSpPr txBox="1"/>
          <p:nvPr/>
        </p:nvSpPr>
        <p:spPr>
          <a:xfrm>
            <a:off x="6157451" y="3048000"/>
            <a:ext cx="165919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City Government</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FBI</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NASA</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Military</a:t>
            </a:r>
            <a:endParaRPr lang="en-US" dirty="0"/>
          </a:p>
        </p:txBody>
      </p:sp>
      <p:sp>
        <p:nvSpPr>
          <p:cNvPr id="27" name="TextBox 26">
            <a:extLst>
              <a:ext uri="{FF2B5EF4-FFF2-40B4-BE49-F238E27FC236}">
                <a16:creationId xmlns:a16="http://schemas.microsoft.com/office/drawing/2014/main" id="{AD9A3A8E-8886-16BE-05C5-E3FEF4799B5D}"/>
              </a:ext>
            </a:extLst>
          </p:cNvPr>
          <p:cNvSpPr txBox="1"/>
          <p:nvPr/>
        </p:nvSpPr>
        <p:spPr>
          <a:xfrm>
            <a:off x="8222225" y="3047999"/>
            <a:ext cx="165919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bg1"/>
                </a:solidFill>
              </a:rPr>
              <a:t>NFL</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TikTok</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Disney</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Netflix</a:t>
            </a:r>
          </a:p>
        </p:txBody>
      </p:sp>
    </p:spTree>
    <p:extLst>
      <p:ext uri="{BB962C8B-B14F-4D97-AF65-F5344CB8AC3E}">
        <p14:creationId xmlns:p14="http://schemas.microsoft.com/office/powerpoint/2010/main" val="1432576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93"/>
        <p:cNvGrpSpPr/>
        <p:nvPr/>
      </p:nvGrpSpPr>
      <p:grpSpPr>
        <a:xfrm>
          <a:off x="0" y="0"/>
          <a:ext cx="0" cy="0"/>
          <a:chOff x="0" y="0"/>
          <a:chExt cx="0" cy="0"/>
        </a:xfrm>
      </p:grpSpPr>
      <p:pic>
        <p:nvPicPr>
          <p:cNvPr id="3994" name="Google Shape;3994;p5" descr="A picture containing laser, jellyfish, night sky&#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995" name="Google Shape;3995;p5"/>
          <p:cNvSpPr txBox="1">
            <a:spLocks noGrp="1"/>
          </p:cNvSpPr>
          <p:nvPr>
            <p:ph type="title"/>
          </p:nvPr>
        </p:nvSpPr>
        <p:spPr>
          <a:xfrm>
            <a:off x="453208" y="1626092"/>
            <a:ext cx="5463200" cy="2034400"/>
          </a:xfrm>
          <a:prstGeom prst="rect">
            <a:avLst/>
          </a:prstGeom>
          <a:noFill/>
          <a:ln>
            <a:noFill/>
          </a:ln>
        </p:spPr>
        <p:txBody>
          <a:bodyPr spcFirstLastPara="1" wrap="square" lIns="91433" tIns="45700" rIns="91433" bIns="45700" anchor="t" anchorCtr="0">
            <a:noAutofit/>
          </a:bodyPr>
          <a:lstStyle/>
          <a:p>
            <a:pPr>
              <a:lnSpc>
                <a:spcPct val="100000"/>
              </a:lnSpc>
              <a:buClr>
                <a:schemeClr val="lt1"/>
              </a:buClr>
              <a:buSzPts val="3000"/>
            </a:pPr>
            <a:r>
              <a:rPr lang="en" sz="4000" dirty="0">
                <a:solidFill>
                  <a:schemeClr val="lt1"/>
                </a:solidFill>
                <a:latin typeface="Roboto" panose="02000000000000000000" pitchFamily="2" charset="0"/>
                <a:ea typeface="Roboto" panose="02000000000000000000" pitchFamily="2" charset="0"/>
                <a:cs typeface="Roboto Thin"/>
                <a:sym typeface="Roboto Thin"/>
              </a:rPr>
              <a:t>Accountants</a:t>
            </a:r>
            <a:br>
              <a:rPr lang="en" sz="4000" dirty="0">
                <a:solidFill>
                  <a:schemeClr val="lt1"/>
                </a:solidFill>
                <a:latin typeface="Roboto" panose="02000000000000000000" pitchFamily="2" charset="0"/>
                <a:ea typeface="Roboto" panose="02000000000000000000" pitchFamily="2" charset="0"/>
                <a:cs typeface="Roboto Thin"/>
                <a:sym typeface="Roboto Thin"/>
              </a:rPr>
            </a:br>
            <a:r>
              <a:rPr lang="en" sz="4000" dirty="0">
                <a:solidFill>
                  <a:schemeClr val="lt1"/>
                </a:solidFill>
                <a:latin typeface="Roboto" panose="02000000000000000000" pitchFamily="2" charset="0"/>
                <a:ea typeface="Roboto" panose="02000000000000000000" pitchFamily="2" charset="0"/>
                <a:cs typeface="Roboto Thin"/>
                <a:sym typeface="Roboto Thin"/>
              </a:rPr>
              <a:t>have many </a:t>
            </a:r>
            <a:endParaRPr sz="4000" b="1" dirty="0">
              <a:latin typeface="Roboto" panose="02000000000000000000" pitchFamily="2" charset="0"/>
              <a:ea typeface="Roboto" panose="02000000000000000000" pitchFamily="2" charset="0"/>
            </a:endParaRPr>
          </a:p>
        </p:txBody>
      </p:sp>
      <p:pic>
        <p:nvPicPr>
          <p:cNvPr id="3996" name="Google Shape;3996;p5"/>
          <p:cNvPicPr preferRelativeResize="0"/>
          <p:nvPr/>
        </p:nvPicPr>
        <p:blipFill rotWithShape="1">
          <a:blip r:embed="rId4">
            <a:alphaModFix/>
          </a:blip>
          <a:srcRect/>
          <a:stretch/>
        </p:blipFill>
        <p:spPr>
          <a:xfrm>
            <a:off x="4959699" y="-5917"/>
            <a:ext cx="6861144" cy="6861144"/>
          </a:xfrm>
          <a:prstGeom prst="rect">
            <a:avLst/>
          </a:prstGeom>
          <a:noFill/>
          <a:ln>
            <a:noFill/>
          </a:ln>
        </p:spPr>
      </p:pic>
      <p:sp>
        <p:nvSpPr>
          <p:cNvPr id="3997" name="Google Shape;3997;p5"/>
          <p:cNvSpPr/>
          <p:nvPr/>
        </p:nvSpPr>
        <p:spPr>
          <a:xfrm>
            <a:off x="6965481" y="2984183"/>
            <a:ext cx="2844800" cy="922400"/>
          </a:xfrm>
          <a:prstGeom prst="rect">
            <a:avLst/>
          </a:prstGeom>
          <a:noFill/>
          <a:ln>
            <a:noFill/>
          </a:ln>
        </p:spPr>
        <p:txBody>
          <a:bodyPr spcFirstLastPara="1" wrap="square" lIns="378333" tIns="330000" rIns="378333" bIns="330000" anchor="ctr" anchorCtr="0">
            <a:noAutofit/>
          </a:bodyPr>
          <a:lstStyle/>
          <a:p>
            <a:pPr marL="0" marR="0" lvl="0" indent="0" algn="ctr" defTabSz="1219170" rtl="0" eaLnBrk="1" fontAlgn="auto" latinLnBrk="0" hangingPunct="1">
              <a:lnSpc>
                <a:spcPct val="90000"/>
              </a:lnSpc>
              <a:spcBef>
                <a:spcPts val="0"/>
              </a:spcBef>
              <a:spcAft>
                <a:spcPts val="0"/>
              </a:spcAft>
              <a:buClr>
                <a:srgbClr val="72246C"/>
              </a:buClr>
              <a:buSzPts val="1700"/>
              <a:buFontTx/>
              <a:buNone/>
              <a:tabLst/>
              <a:defRPr/>
            </a:pPr>
            <a:r>
              <a:rPr kumimoji="0" lang="en" sz="2800" b="1" i="0" u="none" strike="noStrike" kern="0" cap="none" spc="0" normalizeH="0" baseline="0" noProof="0" dirty="0">
                <a:ln>
                  <a:noFill/>
                </a:ln>
                <a:solidFill>
                  <a:srgbClr val="72246C"/>
                </a:solidFill>
                <a:effectLst/>
                <a:uLnTx/>
                <a:uFillTx/>
                <a:latin typeface="Arial"/>
                <a:ea typeface="Arial"/>
                <a:cs typeface="Arial"/>
                <a:sym typeface="Arial"/>
              </a:rPr>
              <a:t>Owner/</a:t>
            </a:r>
            <a:br>
              <a:rPr kumimoji="0" lang="en" sz="2800" b="1" i="0" u="none" strike="noStrike" kern="0" cap="none" spc="0" normalizeH="0" baseline="0" noProof="0" dirty="0">
                <a:ln>
                  <a:noFill/>
                </a:ln>
                <a:solidFill>
                  <a:srgbClr val="72246C"/>
                </a:solidFill>
                <a:effectLst/>
                <a:uLnTx/>
                <a:uFillTx/>
                <a:latin typeface="Arial"/>
                <a:ea typeface="Arial"/>
                <a:cs typeface="Arial"/>
                <a:sym typeface="Arial"/>
              </a:rPr>
            </a:br>
            <a:r>
              <a:rPr kumimoji="0" lang="en" sz="2800" b="1" i="0" u="none" strike="noStrike" kern="0" cap="none" spc="0" normalizeH="0" baseline="0" noProof="0" dirty="0">
                <a:ln>
                  <a:noFill/>
                </a:ln>
                <a:solidFill>
                  <a:srgbClr val="72246C"/>
                </a:solidFill>
                <a:effectLst/>
                <a:uLnTx/>
                <a:uFillTx/>
                <a:latin typeface="Arial"/>
                <a:ea typeface="Arial"/>
                <a:cs typeface="Arial"/>
                <a:sym typeface="Arial"/>
              </a:rPr>
              <a:t>CEO</a:t>
            </a:r>
            <a:endParaRPr kumimoji="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98" name="Google Shape;3998;p5"/>
          <p:cNvSpPr/>
          <p:nvPr/>
        </p:nvSpPr>
        <p:spPr>
          <a:xfrm>
            <a:off x="7514236" y="1068411"/>
            <a:ext cx="1798400" cy="660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Chief Financial Officer (CFO)</a:t>
            </a:r>
            <a:endParaRPr kumimoji="0" sz="1467"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99" name="Google Shape;3999;p5"/>
          <p:cNvSpPr/>
          <p:nvPr/>
        </p:nvSpPr>
        <p:spPr>
          <a:xfrm>
            <a:off x="9257135" y="1611066"/>
            <a:ext cx="1909059" cy="1532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t>Tax</a:t>
            </a:r>
            <a:b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br>
            <a: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t>Adviser</a:t>
            </a:r>
            <a:endParaRPr kumimoji="0" sz="1467"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0" name="Google Shape;4000;p5"/>
          <p:cNvSpPr/>
          <p:nvPr/>
        </p:nvSpPr>
        <p:spPr>
          <a:xfrm>
            <a:off x="9326265" y="3747700"/>
            <a:ext cx="1770800" cy="1532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t>Financial Planner</a:t>
            </a:r>
            <a:endParaRPr kumimoji="0" sz="1467"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1" name="Google Shape;4001;p5"/>
          <p:cNvSpPr/>
          <p:nvPr/>
        </p:nvSpPr>
        <p:spPr>
          <a:xfrm>
            <a:off x="7526293" y="4772424"/>
            <a:ext cx="1770800" cy="1532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t>Data Analyst</a:t>
            </a:r>
            <a:endParaRPr kumimoji="0" sz="1467"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2" name="Google Shape;4002;p5"/>
          <p:cNvSpPr/>
          <p:nvPr/>
        </p:nvSpPr>
        <p:spPr>
          <a:xfrm>
            <a:off x="5573244" y="3747700"/>
            <a:ext cx="2004714" cy="1532000"/>
          </a:xfrm>
          <a:prstGeom prst="rect">
            <a:avLst/>
          </a:prstGeom>
          <a:noFill/>
          <a:ln>
            <a:noFill/>
          </a:ln>
        </p:spPr>
        <p:txBody>
          <a:bodyPr spcFirstLastPara="1" wrap="square" lIns="311167" tIns="271600" rIns="311167" bIns="2716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t>Audit Manager</a:t>
            </a:r>
            <a:endParaRPr kumimoji="0" sz="1467"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3" name="Google Shape;4003;p5"/>
          <p:cNvSpPr/>
          <p:nvPr/>
        </p:nvSpPr>
        <p:spPr>
          <a:xfrm>
            <a:off x="5684603" y="2069343"/>
            <a:ext cx="1770800" cy="6452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lang="en-US" sz="1600" b="1" kern="0" dirty="0">
                <a:solidFill>
                  <a:srgbClr val="000000"/>
                </a:solidFill>
                <a:latin typeface="Arial"/>
                <a:ea typeface="Arial"/>
                <a:cs typeface="Arial"/>
                <a:sym typeface="Arial"/>
              </a:rPr>
              <a:t>Forensic Accountant</a:t>
            </a:r>
            <a:endParaRPr kumimoji="0" sz="16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4" name="Google Shape;4004;p5"/>
          <p:cNvSpPr txBox="1"/>
          <p:nvPr/>
        </p:nvSpPr>
        <p:spPr>
          <a:xfrm>
            <a:off x="371157" y="2271865"/>
            <a:ext cx="5126800" cy="3922000"/>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FFC000"/>
              </a:buClr>
              <a:buSzPts val="4500"/>
              <a:buFontTx/>
              <a:buNone/>
              <a:tabLst/>
              <a:defRPr/>
            </a:pPr>
            <a:br>
              <a:rPr kumimoji="0" lang="en" sz="4400" b="1" i="0" u="none" strike="noStrike" kern="0" cap="none" spc="0" normalizeH="0" baseline="0" noProof="0" dirty="0">
                <a:ln>
                  <a:noFill/>
                </a:ln>
                <a:solidFill>
                  <a:srgbClr val="FFC000"/>
                </a:solidFill>
                <a:effectLst/>
                <a:uLnTx/>
                <a:uFillTx/>
                <a:latin typeface="Arial"/>
                <a:ea typeface="Arial"/>
                <a:cs typeface="Arial"/>
                <a:sym typeface="Arial"/>
              </a:rPr>
            </a:br>
            <a:r>
              <a:rPr kumimoji="0" lang="en" sz="6000" b="1" i="0" u="none" strike="noStrike" kern="0" cap="none" spc="0" normalizeH="0" baseline="0" noProof="0" dirty="0">
                <a:ln>
                  <a:noFill/>
                </a:ln>
                <a:solidFill>
                  <a:srgbClr val="FFC000"/>
                </a:solidFill>
                <a:effectLst/>
                <a:uLnTx/>
                <a:uFillTx/>
                <a:latin typeface="Arial"/>
                <a:ea typeface="Arial"/>
                <a:cs typeface="Arial"/>
                <a:sym typeface="Arial"/>
              </a:rPr>
              <a:t>opportunities</a:t>
            </a:r>
            <a:endParaRPr kumimoji="0" sz="60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46508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789614" y="50800"/>
            <a:ext cx="5411786" cy="1597498"/>
          </a:xfrm>
        </p:spPr>
        <p:txBody>
          <a:bodyPr anchor="b" anchorCtr="0">
            <a:normAutofit/>
          </a:bodyPr>
          <a:lstStyle/>
          <a:p>
            <a:r>
              <a:rPr lang="en-US" dirty="0">
                <a:latin typeface="Roboto" panose="02000000000000000000" pitchFamily="2" charset="0"/>
                <a:ea typeface="Roboto" panose="02000000000000000000" pitchFamily="2" charset="0"/>
              </a:rPr>
              <a:t>Name</a:t>
            </a: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789614" y="1826419"/>
            <a:ext cx="3565524" cy="865982"/>
          </a:xfrm>
        </p:spPr>
        <p:txBody>
          <a:bodyPr>
            <a:normAutofit/>
          </a:bodyPr>
          <a:lstStyle/>
          <a:p>
            <a:pPr>
              <a:spcBef>
                <a:spcPts val="0"/>
              </a:spcBef>
            </a:pPr>
            <a:r>
              <a:rPr lang="en-US" dirty="0">
                <a:latin typeface="Arial" panose="020B0604020202020204" pitchFamily="34" charset="0"/>
                <a:cs typeface="Arial" panose="020B0604020202020204" pitchFamily="34" charset="0"/>
              </a:rPr>
              <a:t>Title</a:t>
            </a:r>
          </a:p>
          <a:p>
            <a:pPr>
              <a:spcBef>
                <a:spcPts val="0"/>
              </a:spcBef>
            </a:pPr>
            <a:r>
              <a:rPr lang="en-US" dirty="0">
                <a:latin typeface="Arial" panose="020B0604020202020204" pitchFamily="34" charset="0"/>
                <a:cs typeface="Arial" panose="020B0604020202020204" pitchFamily="34" charset="0"/>
              </a:rPr>
              <a:t>Company</a:t>
            </a:r>
          </a:p>
        </p:txBody>
      </p:sp>
      <p:sp>
        <p:nvSpPr>
          <p:cNvPr id="5" name="Picture Placeholder 4">
            <a:extLst>
              <a:ext uri="{FF2B5EF4-FFF2-40B4-BE49-F238E27FC236}">
                <a16:creationId xmlns:a16="http://schemas.microsoft.com/office/drawing/2014/main" id="{0FDDDD73-628F-452C-886D-B3692C19229C}"/>
              </a:ext>
            </a:extLst>
          </p:cNvPr>
          <p:cNvSpPr>
            <a:spLocks noGrp="1"/>
          </p:cNvSpPr>
          <p:nvPr>
            <p:ph type="pic" sz="quarter" idx="13"/>
          </p:nvPr>
        </p:nvSpPr>
        <p:spPr>
          <a:xfrm>
            <a:off x="176212" y="434975"/>
            <a:ext cx="5321300" cy="5988049"/>
          </a:xfrm>
        </p:spPr>
        <p:txBody>
          <a:bodyPr/>
          <a:lstStyle/>
          <a:p>
            <a:endParaRPr lang="en-US"/>
          </a:p>
        </p:txBody>
      </p:sp>
      <p:pic>
        <p:nvPicPr>
          <p:cNvPr id="4" name="Picture 3" descr="A picture containing text, clipart&#10;&#10;Description automatically generated">
            <a:extLst>
              <a:ext uri="{FF2B5EF4-FFF2-40B4-BE49-F238E27FC236}">
                <a16:creationId xmlns:a16="http://schemas.microsoft.com/office/drawing/2014/main" id="{087454D5-0972-E55B-0B85-506ABA169977}"/>
              </a:ext>
            </a:extLst>
          </p:cNvPr>
          <p:cNvPicPr>
            <a:picLocks noChangeAspect="1"/>
          </p:cNvPicPr>
          <p:nvPr/>
        </p:nvPicPr>
        <p:blipFill>
          <a:blip r:embed="rId3"/>
          <a:stretch>
            <a:fillRect/>
          </a:stretch>
        </p:blipFill>
        <p:spPr>
          <a:xfrm>
            <a:off x="9789638" y="5751307"/>
            <a:ext cx="2083887" cy="629558"/>
          </a:xfrm>
          <a:prstGeom prst="rect">
            <a:avLst/>
          </a:prstGeom>
        </p:spPr>
      </p:pic>
    </p:spTree>
    <p:extLst>
      <p:ext uri="{BB962C8B-B14F-4D97-AF65-F5344CB8AC3E}">
        <p14:creationId xmlns:p14="http://schemas.microsoft.com/office/powerpoint/2010/main" val="1808428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31" name="Freeform: Shape 30">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Freeform: Shape 33">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36" name="Rectangle 3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Placeholder 22" descr="A person drawing on a white board">
            <a:extLst>
              <a:ext uri="{FF2B5EF4-FFF2-40B4-BE49-F238E27FC236}">
                <a16:creationId xmlns:a16="http://schemas.microsoft.com/office/drawing/2014/main" id="{2B3C4F95-A0FA-45D9-BF43-1C398F65B89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r="30" b="1"/>
          <a:stretch/>
        </p:blipFill>
        <p:spPr>
          <a:xfrm>
            <a:off x="20" y="1"/>
            <a:ext cx="304918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25" name="Picture Placeholder 24" descr="Digital Graph Screen">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val="0"/>
              </a:ext>
            </a:extLst>
          </a:blip>
          <a:srcRect l="28" r="1" b="1"/>
          <a:stretch/>
        </p:blipFill>
        <p:spPr>
          <a:xfrm>
            <a:off x="30468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18" name="Picture Placeholder 17" descr="Group of students working in library">
            <a:extLst>
              <a:ext uri="{FF2B5EF4-FFF2-40B4-BE49-F238E27FC236}">
                <a16:creationId xmlns:a16="http://schemas.microsoft.com/office/drawing/2014/main" id="{E2536017-F539-430C-A901-70AB81CA612A}"/>
              </a:ext>
            </a:extLst>
          </p:cNvPr>
          <p:cNvPicPr>
            <a:picLocks noGrp="1" noChangeAspect="1"/>
          </p:cNvPicPr>
          <p:nvPr>
            <p:ph type="pic" sz="quarter" idx="13"/>
          </p:nvPr>
        </p:nvPicPr>
        <p:blipFill rotWithShape="1">
          <a:blip r:embed="rId5"/>
          <a:srcRect l="6936" r="39180" b="2"/>
          <a:stretch/>
        </p:blipFill>
        <p:spPr>
          <a:xfrm>
            <a:off x="60936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20" name="Picture Placeholder 19" descr="Data Points Digital background">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val="0"/>
              </a:ext>
            </a:extLst>
          </a:blip>
          <a:srcRect r="29" b="1"/>
          <a:stretch/>
        </p:blipFill>
        <p:spPr>
          <a:xfrm>
            <a:off x="91428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sp>
        <p:nvSpPr>
          <p:cNvPr id="38" name="Rectangle 37">
            <a:extLst>
              <a:ext uri="{FF2B5EF4-FFF2-40B4-BE49-F238E27FC236}">
                <a16:creationId xmlns:a16="http://schemas.microsoft.com/office/drawing/2014/main" id="{34F32A54-C851-4ADC-B81A-DEE6F5A09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550863" y="4507200"/>
            <a:ext cx="4500562" cy="1562959"/>
          </a:xfrm>
        </p:spPr>
        <p:txBody>
          <a:bodyPr vert="horz" wrap="square" lIns="0" tIns="0" rIns="0" bIns="0" rtlCol="0" anchor="t" anchorCtr="0">
            <a:normAutofit fontScale="90000"/>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Could accounting be right for you?</a:t>
            </a:r>
          </a:p>
        </p:txBody>
      </p:sp>
    </p:spTree>
    <p:extLst>
      <p:ext uri="{BB962C8B-B14F-4D97-AF65-F5344CB8AC3E}">
        <p14:creationId xmlns:p14="http://schemas.microsoft.com/office/powerpoint/2010/main" val="1689534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5" name="Group 29">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46" name="Freeform: Shape 30">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47" name="Oval 31">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8" name="Oval 32">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9" name="Freeform: Shape 33">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sp useBgFill="1">
        <p:nvSpPr>
          <p:cNvPr id="50" name="Rectangle 3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4733574" y="461212"/>
            <a:ext cx="5437185" cy="1997855"/>
          </a:xfrm>
        </p:spPr>
        <p:txBody>
          <a:bodyPr vert="horz" wrap="square" lIns="0" tIns="0" rIns="0" bIns="0" rtlCol="0" anchor="t" anchorCtr="0">
            <a:normAutofit/>
          </a:bodyPr>
          <a:lstStyle/>
          <a:p>
            <a:pPr>
              <a:lnSpc>
                <a:spcPct val="100000"/>
              </a:lnSpc>
            </a:pPr>
            <a:r>
              <a:rPr lang="en-US" dirty="0">
                <a:latin typeface="Roboto" panose="02000000000000000000" pitchFamily="2" charset="0"/>
                <a:ea typeface="Roboto" panose="02000000000000000000" pitchFamily="2" charset="0"/>
              </a:rPr>
              <a:t>Learn more about accounting</a:t>
            </a:r>
          </a:p>
        </p:txBody>
      </p:sp>
      <p:sp>
        <p:nvSpPr>
          <p:cNvPr id="25" name="Content Placeholder 2">
            <a:extLst>
              <a:ext uri="{FF2B5EF4-FFF2-40B4-BE49-F238E27FC236}">
                <a16:creationId xmlns:a16="http://schemas.microsoft.com/office/drawing/2014/main" id="{D3B60D6F-4D0F-4D33-B2A7-159C8583FF00}"/>
              </a:ext>
            </a:extLst>
          </p:cNvPr>
          <p:cNvSpPr>
            <a:spLocks noGrp="1"/>
          </p:cNvSpPr>
          <p:nvPr>
            <p:ph idx="1"/>
          </p:nvPr>
        </p:nvSpPr>
        <p:spPr>
          <a:xfrm>
            <a:off x="4733574" y="2847101"/>
            <a:ext cx="6102748" cy="2255712"/>
          </a:xfrm>
        </p:spPr>
        <p:txBody>
          <a:bodyPr vert="horz" wrap="square" lIns="0" tIns="0" rIns="0" bIns="0" rtlCol="0" anchor="t">
            <a:normAutofit/>
          </a:bodyPr>
          <a:lstStyle/>
          <a:p>
            <a:pPr marL="342900">
              <a:lnSpc>
                <a:spcPct val="100000"/>
              </a:lnSpc>
              <a:buFont typeface="Arial" panose="020B0604020202020204" pitchFamily="34" charset="0"/>
              <a:buChar char="•"/>
            </a:pPr>
            <a:r>
              <a:rPr lang="en-US" sz="1700" dirty="0"/>
              <a:t>Take an accounting class if available.</a:t>
            </a:r>
          </a:p>
          <a:p>
            <a:pPr marL="342900">
              <a:lnSpc>
                <a:spcPct val="100000"/>
              </a:lnSpc>
              <a:buFont typeface="Arial" panose="020B0604020202020204" pitchFamily="34" charset="0"/>
              <a:buChar char="•"/>
            </a:pPr>
            <a:r>
              <a:rPr lang="en-US" sz="1700" dirty="0"/>
              <a:t>Write down your presenter’s information for future reference.</a:t>
            </a:r>
          </a:p>
          <a:p>
            <a:pPr marL="342900">
              <a:lnSpc>
                <a:spcPct val="100000"/>
              </a:lnSpc>
              <a:buFont typeface="Arial" panose="020B0604020202020204" pitchFamily="34" charset="0"/>
              <a:buChar char="•"/>
            </a:pPr>
            <a:r>
              <a:rPr lang="en-US" sz="1700" dirty="0"/>
              <a:t>Discuss accounting with your career counselor.</a:t>
            </a:r>
          </a:p>
          <a:p>
            <a:pPr marL="342900">
              <a:lnSpc>
                <a:spcPct val="100000"/>
              </a:lnSpc>
              <a:buFont typeface="Arial" panose="020B0604020202020204" pitchFamily="34" charset="0"/>
              <a:buChar char="•"/>
            </a:pPr>
            <a:r>
              <a:rPr lang="en-US" sz="1700" dirty="0"/>
              <a:t>Talk to the adults in your life – who do you know that is a CPA that you can shadow for a day?</a:t>
            </a:r>
          </a:p>
          <a:p>
            <a:pPr>
              <a:lnSpc>
                <a:spcPct val="100000"/>
              </a:lnSpc>
              <a:buFont typeface="Arial" panose="020B0604020202020204" pitchFamily="34" charset="0"/>
              <a:buChar char="•"/>
            </a:pPr>
            <a:endParaRPr lang="en-US" sz="1400" dirty="0"/>
          </a:p>
        </p:txBody>
      </p:sp>
      <p:pic>
        <p:nvPicPr>
          <p:cNvPr id="11" name="Picture 10">
            <a:extLst>
              <a:ext uri="{FF2B5EF4-FFF2-40B4-BE49-F238E27FC236}">
                <a16:creationId xmlns:a16="http://schemas.microsoft.com/office/drawing/2014/main" id="{F5496588-8671-4F8D-81BC-E4C6034D100A}"/>
              </a:ext>
            </a:extLst>
          </p:cNvPr>
          <p:cNvPicPr>
            <a:picLocks noChangeAspect="1"/>
          </p:cNvPicPr>
          <p:nvPr/>
        </p:nvPicPr>
        <p:blipFill>
          <a:blip r:embed="rId3"/>
          <a:srcRect/>
          <a:stretch/>
        </p:blipFill>
        <p:spPr>
          <a:xfrm>
            <a:off x="1030641" y="1280415"/>
            <a:ext cx="2136198" cy="2136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3" name="Picture 52" descr="Text&#10;&#10;Description automatically generated">
            <a:extLst>
              <a:ext uri="{FF2B5EF4-FFF2-40B4-BE49-F238E27FC236}">
                <a16:creationId xmlns:a16="http://schemas.microsoft.com/office/drawing/2014/main" id="{5739596D-CB77-4660-9BBE-70944A006547}"/>
              </a:ext>
            </a:extLst>
          </p:cNvPr>
          <p:cNvPicPr>
            <a:picLocks noChangeAspect="1"/>
          </p:cNvPicPr>
          <p:nvPr/>
        </p:nvPicPr>
        <p:blipFill>
          <a:blip r:embed="rId4"/>
          <a:stretch>
            <a:fillRect/>
          </a:stretch>
        </p:blipFill>
        <p:spPr>
          <a:xfrm>
            <a:off x="475262" y="-58063"/>
            <a:ext cx="3246956" cy="1338478"/>
          </a:xfrm>
          <a:prstGeom prst="rect">
            <a:avLst/>
          </a:prstGeom>
        </p:spPr>
      </p:pic>
      <p:pic>
        <p:nvPicPr>
          <p:cNvPr id="54" name="Picture 53">
            <a:extLst>
              <a:ext uri="{FF2B5EF4-FFF2-40B4-BE49-F238E27FC236}">
                <a16:creationId xmlns:a16="http://schemas.microsoft.com/office/drawing/2014/main" id="{02D16CC8-1EAA-4365-A880-EA1BB66A4E92}"/>
              </a:ext>
            </a:extLst>
          </p:cNvPr>
          <p:cNvPicPr>
            <a:picLocks noChangeAspect="1"/>
          </p:cNvPicPr>
          <p:nvPr/>
        </p:nvPicPr>
        <p:blipFill>
          <a:blip r:embed="rId5"/>
          <a:srcRect/>
          <a:stretch/>
        </p:blipFill>
        <p:spPr>
          <a:xfrm>
            <a:off x="1030641" y="4484712"/>
            <a:ext cx="2136198" cy="2136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587E2F43-C8F9-4C6C-BD9A-3427769035E8}"/>
              </a:ext>
            </a:extLst>
          </p:cNvPr>
          <p:cNvPicPr>
            <a:picLocks noChangeAspect="1"/>
          </p:cNvPicPr>
          <p:nvPr/>
        </p:nvPicPr>
        <p:blipFill>
          <a:blip r:embed="rId6">
            <a:lum bright="70000" contrast="-70000"/>
          </a:blip>
          <a:srcRect/>
          <a:stretch/>
        </p:blipFill>
        <p:spPr>
          <a:xfrm>
            <a:off x="450210" y="3576439"/>
            <a:ext cx="3326430" cy="748446"/>
          </a:xfrm>
          <a:prstGeom prst="rect">
            <a:avLst/>
          </a:prstGeom>
        </p:spPr>
      </p:pic>
    </p:spTree>
    <p:extLst>
      <p:ext uri="{BB962C8B-B14F-4D97-AF65-F5344CB8AC3E}">
        <p14:creationId xmlns:p14="http://schemas.microsoft.com/office/powerpoint/2010/main" val="2196159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oup 20">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2" name="Freeform: Shape 21">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Oval 23">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7" name="Rectangle 26">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a:xfrm>
            <a:off x="6203950" y="549275"/>
            <a:ext cx="5437187" cy="2986234"/>
          </a:xfrm>
        </p:spPr>
        <p:txBody>
          <a:bodyPr vert="horz" wrap="square" lIns="0" tIns="0" rIns="0" bIns="0" rtlCol="0" anchor="b" anchorCtr="0">
            <a:normAutofit/>
          </a:bodyPr>
          <a:lstStyle/>
          <a:p>
            <a:pPr>
              <a:lnSpc>
                <a:spcPct val="100000"/>
              </a:lnSpc>
            </a:pPr>
            <a:r>
              <a:rPr lang="en-US" dirty="0">
                <a:latin typeface="Arial" panose="020B0604020202020204" pitchFamily="34" charset="0"/>
                <a:cs typeface="Arial" panose="020B0604020202020204" pitchFamily="34" charset="0"/>
              </a:rPr>
              <a:t>A few questions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as we finish the presentation.</a:t>
            </a:r>
          </a:p>
        </p:txBody>
      </p:sp>
      <p:pic>
        <p:nvPicPr>
          <p:cNvPr id="10" name="Content Placeholder 9" descr="Qr code&#10;&#10;Description automatically generated">
            <a:extLst>
              <a:ext uri="{FF2B5EF4-FFF2-40B4-BE49-F238E27FC236}">
                <a16:creationId xmlns:a16="http://schemas.microsoft.com/office/drawing/2014/main" id="{2C41E4EA-9DD0-443E-95E3-94EF5C201626}"/>
              </a:ext>
            </a:extLst>
          </p:cNvPr>
          <p:cNvPicPr>
            <a:picLocks noGrp="1" noChangeAspect="1"/>
          </p:cNvPicPr>
          <p:nvPr>
            <p:ph idx="1"/>
          </p:nvPr>
        </p:nvPicPr>
        <p:blipFill>
          <a:blip r:embed="rId3"/>
          <a:stretch>
            <a:fillRect/>
          </a:stretch>
        </p:blipFill>
        <p:spPr>
          <a:xfrm>
            <a:off x="550863" y="878681"/>
            <a:ext cx="5102225" cy="5102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4B310FA6-4F78-4BA2-BF7C-AD89B5C4261C}"/>
              </a:ext>
            </a:extLst>
          </p:cNvPr>
          <p:cNvPicPr>
            <a:picLocks noChangeAspect="1"/>
          </p:cNvPicPr>
          <p:nvPr/>
        </p:nvPicPr>
        <p:blipFill>
          <a:blip r:embed="rId4"/>
          <a:srcRect/>
          <a:stretch/>
        </p:blipFill>
        <p:spPr>
          <a:xfrm>
            <a:off x="-180642" y="5901291"/>
            <a:ext cx="2341443" cy="1022349"/>
          </a:xfrm>
          <a:prstGeom prst="rect">
            <a:avLst/>
          </a:prstGeom>
        </p:spPr>
      </p:pic>
    </p:spTree>
    <p:extLst>
      <p:ext uri="{BB962C8B-B14F-4D97-AF65-F5344CB8AC3E}">
        <p14:creationId xmlns:p14="http://schemas.microsoft.com/office/powerpoint/2010/main" val="3706667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Oval 14">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Oval 16">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9" name="Group 18">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0" name="Freeform: Shape 19">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Freeform: Shape 20">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2" name="Oval 21">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Oval 22">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25" name="Rectangle 24">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8" name="Content Placeholder 7" descr="Back of people's heads and raised hands at corporate presentation with speaker and whiteboard out of focus in background">
            <a:extLst>
              <a:ext uri="{FF2B5EF4-FFF2-40B4-BE49-F238E27FC236}">
                <a16:creationId xmlns:a16="http://schemas.microsoft.com/office/drawing/2014/main" id="{D447F0BE-8320-49A5-B8D8-332DB016962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1541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7" name="Rectangle 26">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9" name="Rectangle 28">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a:xfrm>
            <a:off x="550863" y="549275"/>
            <a:ext cx="5437187" cy="2986234"/>
          </a:xfrm>
        </p:spPr>
        <p:txBody>
          <a:bodyPr vert="horz" wrap="square" lIns="0" tIns="0" rIns="0" bIns="0" rtlCol="0" anchor="b" anchorCtr="0">
            <a:normAutofit/>
          </a:bodyPr>
          <a:lstStyle/>
          <a:p>
            <a:pPr>
              <a:lnSpc>
                <a:spcPct val="100000"/>
              </a:lnSpc>
            </a:pPr>
            <a:r>
              <a:rPr lang="en-US" sz="6400" kern="1200" dirty="0">
                <a:solidFill>
                  <a:schemeClr val="tx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2783920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Freeform: Shape 3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3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4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 name="Group 4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5" name="Freeform: Shape 4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75" name="Rectangle 49">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1673" y="-246754"/>
            <a:ext cx="3565524" cy="2384898"/>
          </a:xfrm>
        </p:spPr>
        <p:txBody>
          <a:bodyPr vert="horz" wrap="square" lIns="0" tIns="0" rIns="0" bIns="0" rtlCol="0" anchor="b" anchorCtr="0">
            <a:normAutofit/>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Thank you</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611851" y="2620736"/>
            <a:ext cx="3565525" cy="1731656"/>
          </a:xfrm>
        </p:spPr>
        <p:txBody>
          <a:bodyPr vert="horz" wrap="square" lIns="0" tIns="0" rIns="0" bIns="0" rtlCol="0">
            <a:normAutofit/>
          </a:bodyPr>
          <a:lstStyle/>
          <a:p>
            <a:pPr marL="0" indent="0">
              <a:lnSpc>
                <a:spcPct val="100000"/>
              </a:lnSpc>
            </a:pPr>
            <a:r>
              <a:rPr lang="en-US" sz="2000" kern="1200" dirty="0">
                <a:latin typeface="+mn-lt"/>
                <a:ea typeface="+mn-ea"/>
                <a:cs typeface="+mn-cs"/>
              </a:rPr>
              <a:t>Presenter name</a:t>
            </a:r>
          </a:p>
          <a:p>
            <a:pPr marL="0" indent="0">
              <a:lnSpc>
                <a:spcPct val="100000"/>
              </a:lnSpc>
            </a:pPr>
            <a:r>
              <a:rPr lang="en-US" sz="2000" kern="1200" dirty="0">
                <a:latin typeface="+mn-lt"/>
                <a:ea typeface="+mn-ea"/>
                <a:cs typeface="+mn-cs"/>
              </a:rPr>
              <a:t>Email address</a:t>
            </a:r>
          </a:p>
          <a:p>
            <a:pPr marL="0" indent="0">
              <a:lnSpc>
                <a:spcPct val="100000"/>
              </a:lnSpc>
            </a:pPr>
            <a:r>
              <a:rPr lang="en-US" sz="2000" kern="1200" dirty="0">
                <a:latin typeface="+mn-lt"/>
                <a:ea typeface="+mn-ea"/>
                <a:cs typeface="+mn-cs"/>
              </a:rPr>
              <a:t>Website address</a:t>
            </a:r>
          </a:p>
        </p:txBody>
      </p:sp>
      <p:grpSp>
        <p:nvGrpSpPr>
          <p:cNvPr id="76" name="Group 51">
            <a:extLst>
              <a:ext uri="{FF2B5EF4-FFF2-40B4-BE49-F238E27FC236}">
                <a16:creationId xmlns:a16="http://schemas.microsoft.com/office/drawing/2014/main" id="{4592A8CB-0B0A-43A5-86F4-712B0C4696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1850" y="444676"/>
            <a:ext cx="667802" cy="631474"/>
            <a:chOff x="10478914" y="1506691"/>
            <a:chExt cx="667802" cy="631474"/>
          </a:xfrm>
        </p:grpSpPr>
        <p:sp>
          <p:nvSpPr>
            <p:cNvPr id="53" name="Freeform: Shape 52">
              <a:extLst>
                <a:ext uri="{FF2B5EF4-FFF2-40B4-BE49-F238E27FC236}">
                  <a16:creationId xmlns:a16="http://schemas.microsoft.com/office/drawing/2014/main" id="{4C63B2AC-3D19-416D-A37F-2DDA8A3651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Oval 53">
              <a:extLst>
                <a:ext uri="{FF2B5EF4-FFF2-40B4-BE49-F238E27FC236}">
                  <a16:creationId xmlns:a16="http://schemas.microsoft.com/office/drawing/2014/main" id="{8A474391-1271-45F9-A39C-8641371AB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l="12635" r="25727" b="-1"/>
          <a:stretch/>
        </p:blipFill>
        <p:spPr>
          <a:xfrm>
            <a:off x="4743450" y="10"/>
            <a:ext cx="7448551" cy="6857990"/>
          </a:xfrm>
          <a:custGeom>
            <a:avLst/>
            <a:gdLst/>
            <a:ahLst/>
            <a:cxnLst/>
            <a:rect l="l" t="t" r="r" b="b"/>
            <a:pathLst>
              <a:path w="7448551" h="6858000">
                <a:moveTo>
                  <a:pt x="0" y="0"/>
                </a:moveTo>
                <a:lnTo>
                  <a:pt x="7448551" y="0"/>
                </a:lnTo>
                <a:lnTo>
                  <a:pt x="7448551" y="6858000"/>
                </a:lnTo>
                <a:lnTo>
                  <a:pt x="0" y="6858000"/>
                </a:lnTo>
                <a:close/>
              </a:path>
            </a:pathLst>
          </a:custGeom>
        </p:spPr>
      </p:pic>
      <p:sp>
        <p:nvSpPr>
          <p:cNvPr id="78" name="Rectangle 55">
            <a:extLst>
              <a:ext uri="{FF2B5EF4-FFF2-40B4-BE49-F238E27FC236}">
                <a16:creationId xmlns:a16="http://schemas.microsoft.com/office/drawing/2014/main" id="{41AC6C06-99FE-4BA1-BC82-8406A424CD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57">
            <a:extLst>
              <a:ext uri="{FF2B5EF4-FFF2-40B4-BE49-F238E27FC236}">
                <a16:creationId xmlns:a16="http://schemas.microsoft.com/office/drawing/2014/main" id="{7AEC842D-C905-4DEA-B1C3-CA51995C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1219" y="5433223"/>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81EC0E55-BF33-8883-72B0-7B4FBEC918D1}"/>
              </a:ext>
            </a:extLst>
          </p:cNvPr>
          <p:cNvPicPr>
            <a:picLocks noChangeAspect="1"/>
          </p:cNvPicPr>
          <p:nvPr/>
        </p:nvPicPr>
        <p:blipFill>
          <a:blip r:embed="rId4"/>
          <a:stretch>
            <a:fillRect/>
          </a:stretch>
        </p:blipFill>
        <p:spPr>
          <a:xfrm>
            <a:off x="547652" y="5163665"/>
            <a:ext cx="2083887" cy="629558"/>
          </a:xfrm>
          <a:prstGeom prst="rect">
            <a:avLst/>
          </a:prstGeom>
        </p:spPr>
      </p:pic>
    </p:spTree>
    <p:extLst>
      <p:ext uri="{BB962C8B-B14F-4D97-AF65-F5344CB8AC3E}">
        <p14:creationId xmlns:p14="http://schemas.microsoft.com/office/powerpoint/2010/main" val="3247798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Optional Activities</a:t>
            </a:r>
          </a:p>
        </p:txBody>
      </p:sp>
      <p:sp>
        <p:nvSpPr>
          <p:cNvPr id="3" name="Content Placeholder 2">
            <a:extLst>
              <a:ext uri="{FF2B5EF4-FFF2-40B4-BE49-F238E27FC236}">
                <a16:creationId xmlns:a16="http://schemas.microsoft.com/office/drawing/2014/main" id="{E70B73A0-02AB-4341-8E9F-5AC4970C895C}"/>
              </a:ext>
            </a:extLst>
          </p:cNvPr>
          <p:cNvSpPr>
            <a:spLocks noGrp="1"/>
          </p:cNvSpPr>
          <p:nvPr>
            <p:ph idx="1"/>
          </p:nvPr>
        </p:nvSpPr>
        <p:spPr>
          <a:xfrm>
            <a:off x="549538" y="1493141"/>
            <a:ext cx="11090274" cy="3979625"/>
          </a:xfrm>
        </p:spPr>
        <p:txBody>
          <a:bodyPr/>
          <a:lstStyle/>
          <a:p>
            <a:r>
              <a:rPr lang="en-US" sz="3200" dirty="0"/>
              <a:t>2-minute activities: </a:t>
            </a:r>
          </a:p>
          <a:p>
            <a:pPr lvl="1"/>
            <a:r>
              <a:rPr lang="en-US" sz="2600" dirty="0"/>
              <a:t>What kind of accountant are you? Quiz on accounting+</a:t>
            </a:r>
          </a:p>
          <a:p>
            <a:pPr lvl="1"/>
            <a:r>
              <a:rPr lang="en-US" sz="2600" dirty="0"/>
              <a:t>Video: Sweet Martha’s Cookie Jar </a:t>
            </a:r>
          </a:p>
          <a:p>
            <a:r>
              <a:rPr lang="en-US" sz="3200" dirty="0"/>
              <a:t>10-minute activity:</a:t>
            </a:r>
          </a:p>
          <a:p>
            <a:pPr lvl="1"/>
            <a:r>
              <a:rPr lang="en-US" sz="2600" dirty="0"/>
              <a:t>Jeopardy game</a:t>
            </a:r>
          </a:p>
          <a:p>
            <a:r>
              <a:rPr lang="en-US" sz="3200" dirty="0"/>
              <a:t>10–15-minute activity:</a:t>
            </a:r>
          </a:p>
          <a:p>
            <a:pPr lvl="1"/>
            <a:r>
              <a:rPr lang="en-US" sz="2600" dirty="0"/>
              <a:t>Shark Tank activity</a:t>
            </a:r>
          </a:p>
          <a:p>
            <a:pPr lvl="1"/>
            <a:endParaRPr lang="en-US" sz="2600" dirty="0"/>
          </a:p>
          <a:p>
            <a:pPr lvl="1"/>
            <a:endParaRPr lang="en-US" sz="2600" dirty="0"/>
          </a:p>
          <a:p>
            <a:pPr lvl="1"/>
            <a:endParaRPr lang="en-US" sz="2600" dirty="0"/>
          </a:p>
        </p:txBody>
      </p:sp>
      <p:pic>
        <p:nvPicPr>
          <p:cNvPr id="5" name="Picture 4" descr="A picture containing text, clipart&#10;&#10;Description automatically generated">
            <a:extLst>
              <a:ext uri="{FF2B5EF4-FFF2-40B4-BE49-F238E27FC236}">
                <a16:creationId xmlns:a16="http://schemas.microsoft.com/office/drawing/2014/main" id="{8D34922D-81D2-7DB8-32AB-625B9A77BF66}"/>
              </a:ext>
            </a:extLst>
          </p:cNvPr>
          <p:cNvPicPr>
            <a:picLocks noChangeAspect="1"/>
          </p:cNvPicPr>
          <p:nvPr/>
        </p:nvPicPr>
        <p:blipFill>
          <a:blip r:embed="rId3"/>
          <a:stretch>
            <a:fillRect/>
          </a:stretch>
        </p:blipFill>
        <p:spPr>
          <a:xfrm>
            <a:off x="9789638" y="5751307"/>
            <a:ext cx="2083887" cy="629558"/>
          </a:xfrm>
          <a:prstGeom prst="rect">
            <a:avLst/>
          </a:prstGeom>
        </p:spPr>
      </p:pic>
    </p:spTree>
    <p:extLst>
      <p:ext uri="{BB962C8B-B14F-4D97-AF65-F5344CB8AC3E}">
        <p14:creationId xmlns:p14="http://schemas.microsoft.com/office/powerpoint/2010/main" val="223868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268730" y="353501"/>
            <a:ext cx="10296208" cy="1246699"/>
          </a:xfrm>
        </p:spPr>
        <p:txBody>
          <a:bodyPr/>
          <a:lstStyle/>
          <a:p>
            <a:r>
              <a:rPr lang="en-US" dirty="0">
                <a:latin typeface="Arial" panose="020B0604020202020204" pitchFamily="34" charset="0"/>
                <a:cs typeface="Arial" panose="020B0604020202020204" pitchFamily="34" charset="0"/>
              </a:rPr>
              <a:t>At the heart of every business is …</a:t>
            </a:r>
          </a:p>
        </p:txBody>
      </p:sp>
      <p:pic>
        <p:nvPicPr>
          <p:cNvPr id="18" name="Picture Placeholder 17" descr="Mixed raced employees">
            <a:extLst>
              <a:ext uri="{FF2B5EF4-FFF2-40B4-BE49-F238E27FC236}">
                <a16:creationId xmlns:a16="http://schemas.microsoft.com/office/drawing/2014/main" id="{E2536017-F539-430C-A901-70AB81CA612A}"/>
              </a:ext>
            </a:extLst>
          </p:cNvPr>
          <p:cNvPicPr>
            <a:picLocks noGrp="1" noChangeAspect="1"/>
          </p:cNvPicPr>
          <p:nvPr>
            <p:ph type="pic" sz="quarter" idx="13"/>
          </p:nvPr>
        </p:nvPicPr>
        <p:blipFill>
          <a:blip r:embed="rId3"/>
          <a:srcRect l="23043" r="23043"/>
          <a:stretch/>
        </p:blipFill>
        <p:spPr>
          <a:xfrm>
            <a:off x="0" y="1600200"/>
            <a:ext cx="3054096" cy="3776472"/>
          </a:xfrm>
        </p:spPr>
      </p:pic>
      <p:pic>
        <p:nvPicPr>
          <p:cNvPr id="20" name="Picture Placeholder 19" descr="A delivery drone carrying a package inside a warehouse">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a:blip r:embed="rId4"/>
          <a:srcRect l="27259" r="27259"/>
          <a:stretch/>
        </p:blipFill>
        <p:spPr>
          <a:xfrm>
            <a:off x="3054096" y="1600200"/>
            <a:ext cx="3054096" cy="3776472"/>
          </a:xfrm>
        </p:spPr>
      </p:pic>
      <p:pic>
        <p:nvPicPr>
          <p:cNvPr id="25" name="Picture Placeholder 24" descr="Video camera on stand recording man presenting and holding laptop with one hand">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a:blip r:embed="rId5"/>
          <a:srcRect l="23043" r="23043"/>
          <a:stretch/>
        </p:blipFill>
        <p:spPr>
          <a:xfrm>
            <a:off x="9137904" y="1600200"/>
            <a:ext cx="3054096" cy="3776472"/>
          </a:xfrm>
        </p:spPr>
      </p:pic>
      <p:pic>
        <p:nvPicPr>
          <p:cNvPr id="23" name="Picture Placeholder 22" descr="Team of four people using computer in call center">
            <a:extLst>
              <a:ext uri="{FF2B5EF4-FFF2-40B4-BE49-F238E27FC236}">
                <a16:creationId xmlns:a16="http://schemas.microsoft.com/office/drawing/2014/main" id="{2B3C4F95-A0FA-45D9-BF43-1C398F65B891}"/>
              </a:ext>
            </a:extLst>
          </p:cNvPr>
          <p:cNvPicPr>
            <a:picLocks noGrp="1" noChangeAspect="1"/>
          </p:cNvPicPr>
          <p:nvPr>
            <p:ph type="pic" sz="quarter" idx="15"/>
          </p:nvPr>
        </p:nvPicPr>
        <p:blipFill>
          <a:blip r:embed="rId6"/>
          <a:srcRect l="27276" r="27276"/>
          <a:stretch/>
        </p:blipFill>
        <p:spPr>
          <a:xfrm>
            <a:off x="6083808" y="1600200"/>
            <a:ext cx="3054096" cy="3776472"/>
          </a:xfrm>
        </p:spPr>
      </p:pic>
      <p:sp>
        <p:nvSpPr>
          <p:cNvPr id="15" name="Text Placeholder 40">
            <a:extLst>
              <a:ext uri="{FF2B5EF4-FFF2-40B4-BE49-F238E27FC236}">
                <a16:creationId xmlns:a16="http://schemas.microsoft.com/office/drawing/2014/main" id="{1648A31F-2013-41F7-9749-9860BCAFCCCF}"/>
              </a:ext>
            </a:extLst>
          </p:cNvPr>
          <p:cNvSpPr txBox="1">
            <a:spLocks/>
          </p:cNvSpPr>
          <p:nvPr/>
        </p:nvSpPr>
        <p:spPr>
          <a:xfrm>
            <a:off x="268730" y="569150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People</a:t>
            </a:r>
          </a:p>
        </p:txBody>
      </p:sp>
      <p:sp>
        <p:nvSpPr>
          <p:cNvPr id="16" name="Text Placeholder 40">
            <a:extLst>
              <a:ext uri="{FF2B5EF4-FFF2-40B4-BE49-F238E27FC236}">
                <a16:creationId xmlns:a16="http://schemas.microsoft.com/office/drawing/2014/main" id="{91B4B70E-02FC-4D28-BC5A-1A0C537CD981}"/>
              </a:ext>
            </a:extLst>
          </p:cNvPr>
          <p:cNvSpPr txBox="1">
            <a:spLocks/>
          </p:cNvSpPr>
          <p:nvPr/>
        </p:nvSpPr>
        <p:spPr>
          <a:xfrm>
            <a:off x="3376231" y="569150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Products</a:t>
            </a:r>
          </a:p>
        </p:txBody>
      </p:sp>
      <p:sp>
        <p:nvSpPr>
          <p:cNvPr id="17" name="Text Placeholder 40">
            <a:extLst>
              <a:ext uri="{FF2B5EF4-FFF2-40B4-BE49-F238E27FC236}">
                <a16:creationId xmlns:a16="http://schemas.microsoft.com/office/drawing/2014/main" id="{8F1653C2-96AB-4AD2-BF0B-DE503FD786C0}"/>
              </a:ext>
            </a:extLst>
          </p:cNvPr>
          <p:cNvSpPr txBox="1">
            <a:spLocks/>
          </p:cNvSpPr>
          <p:nvPr/>
        </p:nvSpPr>
        <p:spPr>
          <a:xfrm>
            <a:off x="6405946" y="5691503"/>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Service</a:t>
            </a:r>
          </a:p>
        </p:txBody>
      </p:sp>
      <p:sp>
        <p:nvSpPr>
          <p:cNvPr id="19" name="Text Placeholder 40">
            <a:extLst>
              <a:ext uri="{FF2B5EF4-FFF2-40B4-BE49-F238E27FC236}">
                <a16:creationId xmlns:a16="http://schemas.microsoft.com/office/drawing/2014/main" id="{D4B50852-CD2E-48C2-B906-0AFA445FE725}"/>
              </a:ext>
            </a:extLst>
          </p:cNvPr>
          <p:cNvSpPr txBox="1">
            <a:spLocks/>
          </p:cNvSpPr>
          <p:nvPr/>
        </p:nvSpPr>
        <p:spPr>
          <a:xfrm>
            <a:off x="9460039" y="5691502"/>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Marketing</a:t>
            </a:r>
          </a:p>
        </p:txBody>
      </p:sp>
    </p:spTree>
    <p:extLst>
      <p:ext uri="{BB962C8B-B14F-4D97-AF65-F5344CB8AC3E}">
        <p14:creationId xmlns:p14="http://schemas.microsoft.com/office/powerpoint/2010/main" val="2158886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 name="Group 2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6" name="Freeform: Shape 2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31" name="Rectangle 3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Placeholder 13" descr="Pile of American dollar banknotes">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a:srcRect t="12610" b="12390"/>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33" name="Rectangle 32">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50863" y="549275"/>
            <a:ext cx="8579489" cy="2986234"/>
          </a:xfrm>
        </p:spPr>
        <p:txBody>
          <a:bodyPr vert="horz" wrap="square" lIns="0" tIns="0" rIns="0" bIns="0" rtlCol="0" anchor="b" anchorCtr="0">
            <a:normAutofit/>
          </a:bodyPr>
          <a:lstStyle/>
          <a:p>
            <a:pPr>
              <a:lnSpc>
                <a:spcPct val="100000"/>
              </a:lnSpc>
            </a:pPr>
            <a:r>
              <a:rPr lang="en-US" sz="6400" kern="1200" dirty="0">
                <a:solidFill>
                  <a:schemeClr val="tx1"/>
                </a:solidFill>
                <a:latin typeface="Arial" panose="020B0604020202020204" pitchFamily="34" charset="0"/>
                <a:cs typeface="Arial" panose="020B0604020202020204" pitchFamily="34" charset="0"/>
              </a:rPr>
              <a:t>Money!</a:t>
            </a:r>
          </a:p>
        </p:txBody>
      </p:sp>
    </p:spTree>
    <p:extLst>
      <p:ext uri="{BB962C8B-B14F-4D97-AF65-F5344CB8AC3E}">
        <p14:creationId xmlns:p14="http://schemas.microsoft.com/office/powerpoint/2010/main" val="509519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786437" y="637776"/>
            <a:ext cx="3799040" cy="1821107"/>
          </a:xfrm>
        </p:spPr>
        <p:txBody>
          <a:bodyPr anchor="t" anchorCtr="0">
            <a:normAutofit fontScale="90000"/>
          </a:bodyPr>
          <a:lstStyle/>
          <a:p>
            <a:r>
              <a:rPr lang="en-US" dirty="0">
                <a:latin typeface="Roboto"/>
                <a:ea typeface="Roboto"/>
                <a:cs typeface="Roboto"/>
              </a:rPr>
              <a:t>CPA or </a:t>
            </a:r>
            <a:br>
              <a:rPr lang="en-US" dirty="0">
                <a:latin typeface="Roboto"/>
                <a:ea typeface="Roboto"/>
                <a:cs typeface="Roboto"/>
              </a:rPr>
            </a:br>
            <a:r>
              <a:rPr lang="en-US" dirty="0">
                <a:latin typeface="Roboto"/>
                <a:ea typeface="Roboto"/>
                <a:cs typeface="Roboto"/>
              </a:rPr>
              <a:t>accountant? </a:t>
            </a:r>
            <a:br>
              <a:rPr lang="en-US" dirty="0">
                <a:latin typeface="Roboto"/>
                <a:ea typeface="Roboto"/>
                <a:cs typeface="Roboto"/>
              </a:rPr>
            </a:br>
            <a:endParaRPr lang="en-US" dirty="0">
              <a:latin typeface="Roboto"/>
              <a:ea typeface="Roboto"/>
              <a:cs typeface="Roboto"/>
            </a:endParaRPr>
          </a:p>
        </p:txBody>
      </p:sp>
      <p:pic>
        <p:nvPicPr>
          <p:cNvPr id="14" name="Picture Placeholder 13" descr="Adviser talking with client">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13855" r="13728"/>
          <a:stretch/>
        </p:blipFill>
        <p:spPr>
          <a:xfrm>
            <a:off x="-1" y="1"/>
            <a:ext cx="7465513"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786437" y="1930400"/>
            <a:ext cx="3970338" cy="1600200"/>
          </a:xfrm>
        </p:spPr>
        <p:txBody>
          <a:bodyPr>
            <a:noAutofit/>
          </a:bodyPr>
          <a:lstStyle/>
          <a:p>
            <a:r>
              <a:rPr lang="en-US" sz="1600" dirty="0"/>
              <a:t>CPA stands for Certified Public Accountant. </a:t>
            </a:r>
          </a:p>
          <a:p>
            <a:r>
              <a:rPr lang="en-US" sz="1600" dirty="0"/>
              <a:t>CPAs are accountants, but accountants are not necessarily CPAs. </a:t>
            </a:r>
          </a:p>
          <a:p>
            <a:r>
              <a:rPr lang="en-US" sz="1600" dirty="0"/>
              <a:t>If you're a CPA, you: </a:t>
            </a:r>
          </a:p>
          <a:p>
            <a:endParaRPr lang="en-US" sz="1600" dirty="0"/>
          </a:p>
        </p:txBody>
      </p:sp>
      <p:sp>
        <p:nvSpPr>
          <p:cNvPr id="4" name="TextBox 3">
            <a:extLst>
              <a:ext uri="{FF2B5EF4-FFF2-40B4-BE49-F238E27FC236}">
                <a16:creationId xmlns:a16="http://schemas.microsoft.com/office/drawing/2014/main" id="{AE88CA41-96BB-4AFC-9189-B6FF7D345F6A}"/>
              </a:ext>
            </a:extLst>
          </p:cNvPr>
          <p:cNvSpPr txBox="1"/>
          <p:nvPr/>
        </p:nvSpPr>
        <p:spPr>
          <a:xfrm>
            <a:off x="7694112" y="3530562"/>
            <a:ext cx="4612188" cy="2585323"/>
          </a:xfrm>
          <a:prstGeom prst="rect">
            <a:avLst/>
          </a:prstGeom>
          <a:noFill/>
        </p:spPr>
        <p:txBody>
          <a:bodyPr wrap="square" numCol="2"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white"/>
                </a:solidFill>
                <a:effectLst/>
                <a:uLnTx/>
                <a:uFillTx/>
                <a:latin typeface="Gill Sans MT"/>
                <a:ea typeface="+mn-ea"/>
                <a:cs typeface="+mn-cs"/>
              </a:rPr>
              <a:t>Earn more money throughout their career.</a:t>
            </a:r>
            <a:br>
              <a:rPr kumimoji="0" lang="en-US" sz="1800" i="0" u="none" strike="noStrike" kern="1200" cap="none" spc="0" normalizeH="0" baseline="0" noProof="0" dirty="0">
                <a:ln>
                  <a:noFill/>
                </a:ln>
                <a:solidFill>
                  <a:prstClr val="white"/>
                </a:solidFill>
                <a:effectLst/>
                <a:uLnTx/>
                <a:uFillTx/>
                <a:latin typeface="Gill Sans MT"/>
                <a:ea typeface="+mn-ea"/>
                <a:cs typeface="+mn-cs"/>
              </a:rPr>
            </a:br>
            <a:endParaRPr kumimoji="0" lang="en-US" sz="1800" i="0" u="none" strike="noStrike" kern="1200" cap="none" spc="0" normalizeH="0" baseline="0" noProof="0" dirty="0">
              <a:ln>
                <a:noFill/>
              </a:ln>
              <a:solidFill>
                <a:prstClr val="white"/>
              </a:solidFill>
              <a:effectLst/>
              <a:uLnTx/>
              <a:uFillTx/>
              <a:latin typeface="Gill Sans M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white"/>
                </a:solidFill>
                <a:effectLst/>
                <a:uLnTx/>
                <a:uFillTx/>
                <a:latin typeface="Gill Sans MT"/>
                <a:ea typeface="+mn-ea"/>
                <a:cs typeface="+mn-cs"/>
              </a:rPr>
              <a:t>Garner more trust and respect.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i="0" u="none" strike="noStrike" kern="1200" cap="none" spc="0" normalizeH="0" baseline="0" noProof="0" dirty="0">
              <a:ln>
                <a:noFill/>
              </a:ln>
              <a:solidFill>
                <a:prstClr val="white"/>
              </a:solidFill>
              <a:effectLst/>
              <a:uLnTx/>
              <a:uFillTx/>
              <a:latin typeface="Gill Sans M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white"/>
                </a:solidFill>
                <a:effectLst/>
                <a:uLnTx/>
                <a:uFillTx/>
                <a:latin typeface="Gill Sans MT"/>
                <a:ea typeface="+mn-ea"/>
                <a:cs typeface="+mn-cs"/>
              </a:rPr>
              <a:t>Experience greater job security.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white"/>
                </a:solidFill>
                <a:effectLst/>
                <a:uLnTx/>
                <a:uFillTx/>
                <a:latin typeface="Gill Sans MT"/>
                <a:ea typeface="+mn-ea"/>
                <a:cs typeface="+mn-cs"/>
              </a:rPr>
              <a:t>Can become even more specialized.</a:t>
            </a:r>
            <a:br>
              <a:rPr kumimoji="0" lang="en-US" sz="1800" i="0" u="none" strike="noStrike" kern="1200" cap="none" spc="0" normalizeH="0" baseline="0" noProof="0" dirty="0">
                <a:ln>
                  <a:noFill/>
                </a:ln>
                <a:solidFill>
                  <a:prstClr val="white"/>
                </a:solidFill>
                <a:effectLst/>
                <a:uLnTx/>
                <a:uFillTx/>
                <a:latin typeface="Gill Sans MT"/>
                <a:ea typeface="+mn-ea"/>
                <a:cs typeface="+mn-cs"/>
              </a:rPr>
            </a:br>
            <a:endParaRPr kumimoji="0" lang="en-US" sz="1800" i="0" u="none" strike="noStrike" kern="1200" cap="none" spc="0" normalizeH="0" baseline="0" noProof="0" dirty="0">
              <a:ln>
                <a:noFill/>
              </a:ln>
              <a:solidFill>
                <a:prstClr val="white"/>
              </a:solidFill>
              <a:effectLst/>
              <a:uLnTx/>
              <a:uFillTx/>
              <a:latin typeface="Gill Sans M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white"/>
                </a:solidFill>
                <a:effectLst/>
                <a:uLnTx/>
                <a:uFillTx/>
                <a:latin typeface="Gill Sans MT"/>
                <a:ea typeface="+mn-ea"/>
                <a:cs typeface="+mn-cs"/>
              </a:rPr>
              <a:t>Take on highly valued, consulting roles.</a:t>
            </a:r>
          </a:p>
        </p:txBody>
      </p:sp>
    </p:spTree>
    <p:extLst>
      <p:ext uri="{BB962C8B-B14F-4D97-AF65-F5344CB8AC3E}">
        <p14:creationId xmlns:p14="http://schemas.microsoft.com/office/powerpoint/2010/main" val="3375185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0" name="Group 11">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71" name="Rectangle 17">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50863" y="72360"/>
            <a:ext cx="3565524" cy="1997855"/>
          </a:xfrm>
        </p:spPr>
        <p:txBody>
          <a:bodyPr vert="horz" wrap="square" lIns="0" tIns="0" rIns="0" bIns="0" rtlCol="0" anchor="b" anchorCtr="0">
            <a:normAutofit/>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A CPA story</a:t>
            </a:r>
          </a:p>
        </p:txBody>
      </p:sp>
      <p:sp>
        <p:nvSpPr>
          <p:cNvPr id="7" name="Subtitle 2">
            <a:extLst>
              <a:ext uri="{FF2B5EF4-FFF2-40B4-BE49-F238E27FC236}">
                <a16:creationId xmlns:a16="http://schemas.microsoft.com/office/drawing/2014/main" id="{E5607467-1D2F-45C3-B361-49CD494BCEE2}"/>
              </a:ext>
            </a:extLst>
          </p:cNvPr>
          <p:cNvSpPr txBox="1">
            <a:spLocks/>
          </p:cNvSpPr>
          <p:nvPr/>
        </p:nvSpPr>
        <p:spPr>
          <a:xfrm>
            <a:off x="550863" y="2482702"/>
            <a:ext cx="3565525" cy="3414425"/>
          </a:xfrm>
          <a:prstGeom prst="rect">
            <a:avLst/>
          </a:prstGeom>
        </p:spPr>
        <p:txBody>
          <a:bodyPr vert="horz" wrap="square" lIns="0" tIns="0" rIns="0" bIns="0" rtlCol="0" anchor="t">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spcBef>
                <a:spcPts val="0"/>
              </a:spcBef>
              <a:buFont typeface="Arial" panose="020B0604020202020204" pitchFamily="34" charset="0"/>
              <a:buChar char="•"/>
            </a:pPr>
            <a:r>
              <a:rPr lang="en-US" sz="1600" dirty="0">
                <a:latin typeface="Roboto" panose="02000000000000000000" pitchFamily="2" charset="0"/>
                <a:ea typeface="Roboto" panose="02000000000000000000" pitchFamily="2" charset="0"/>
              </a:rPr>
              <a:t>I first became interested in accounting when …</a:t>
            </a:r>
          </a:p>
          <a:p>
            <a:pPr marL="342900">
              <a:spcBef>
                <a:spcPts val="0"/>
              </a:spcBef>
              <a:buFont typeface="Arial" panose="020B0604020202020204" pitchFamily="34" charset="0"/>
              <a:buChar char="•"/>
            </a:pPr>
            <a:r>
              <a:rPr lang="en-US" sz="1600" dirty="0">
                <a:latin typeface="Roboto" panose="02000000000000000000" pitchFamily="2" charset="0"/>
                <a:ea typeface="Roboto" panose="02000000000000000000" pitchFamily="2" charset="0"/>
              </a:rPr>
              <a:t>My career started …</a:t>
            </a:r>
          </a:p>
          <a:p>
            <a:pPr marL="342900">
              <a:spcBef>
                <a:spcPts val="0"/>
              </a:spcBef>
              <a:buFont typeface="Arial" panose="020B0604020202020204" pitchFamily="34" charset="0"/>
              <a:buChar char="•"/>
            </a:pPr>
            <a:r>
              <a:rPr lang="en-US" sz="1600" dirty="0">
                <a:latin typeface="Roboto" panose="02000000000000000000" pitchFamily="2" charset="0"/>
                <a:ea typeface="Roboto" panose="02000000000000000000" pitchFamily="2" charset="0"/>
              </a:rPr>
              <a:t>And now I … Which means I ...</a:t>
            </a:r>
          </a:p>
          <a:p>
            <a:pPr marL="342900">
              <a:spcBef>
                <a:spcPts val="0"/>
              </a:spcBef>
              <a:buFont typeface="Arial" panose="020B0604020202020204" pitchFamily="34" charset="0"/>
              <a:buChar char="•"/>
            </a:pPr>
            <a:r>
              <a:rPr lang="en-US" sz="1600" dirty="0">
                <a:latin typeface="Roboto" panose="02000000000000000000" pitchFamily="2" charset="0"/>
                <a:ea typeface="Roboto" panose="02000000000000000000" pitchFamily="2" charset="0"/>
              </a:rPr>
              <a:t>My favorite part of my job is …</a:t>
            </a:r>
          </a:p>
          <a:p>
            <a:pPr marL="342900">
              <a:spcBef>
                <a:spcPts val="0"/>
              </a:spcBef>
              <a:buFont typeface="Arial" panose="020B0604020202020204" pitchFamily="34" charset="0"/>
              <a:buChar char="•"/>
            </a:pPr>
            <a:r>
              <a:rPr lang="en-US" sz="1600" dirty="0">
                <a:latin typeface="Roboto" panose="02000000000000000000" pitchFamily="2" charset="0"/>
                <a:ea typeface="Roboto" panose="02000000000000000000" pitchFamily="2" charset="0"/>
              </a:rPr>
              <a:t>The coolest thing I’ve done as a CPA is …</a:t>
            </a:r>
          </a:p>
          <a:p>
            <a:pPr marL="342900">
              <a:spcBef>
                <a:spcPts val="0"/>
              </a:spcBef>
              <a:buFont typeface="Arial" panose="020B0604020202020204" pitchFamily="34" charset="0"/>
              <a:buChar char="•"/>
            </a:pPr>
            <a:r>
              <a:rPr lang="en-US" sz="1600" dirty="0">
                <a:latin typeface="Roboto" panose="02000000000000000000" pitchFamily="2" charset="0"/>
                <a:ea typeface="Roboto" panose="02000000000000000000" pitchFamily="2" charset="0"/>
              </a:rPr>
              <a:t>You might be surprised to learn I …</a:t>
            </a:r>
          </a:p>
        </p:txBody>
      </p:sp>
      <p:pic>
        <p:nvPicPr>
          <p:cNvPr id="4" name="Picture Placeholder 26" descr="Data Points Digital background">
            <a:extLst>
              <a:ext uri="{FF2B5EF4-FFF2-40B4-BE49-F238E27FC236}">
                <a16:creationId xmlns:a16="http://schemas.microsoft.com/office/drawing/2014/main" id="{8E4A0ECA-0AC3-07AF-74FD-318DD1413BB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6359" r="20410" b="-1"/>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72" name="Rectangle 19">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9433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4888" y="2616201"/>
            <a:ext cx="7309913" cy="3156419"/>
          </a:xfrm>
          <a:prstGeom prst="rect">
            <a:avLst/>
          </a:prstGeom>
        </p:spPr>
        <p:txBody>
          <a:bodyPr vert="horz" wrap="square" lIns="0" tIns="16933" rIns="0" bIns="0" rtlCol="0">
            <a:spAutoFit/>
          </a:bodyPr>
          <a:lstStyle/>
          <a:p>
            <a:pPr marL="16933" marR="6773">
              <a:spcBef>
                <a:spcPts val="133"/>
              </a:spcBef>
            </a:pPr>
            <a:r>
              <a:rPr sz="6800" b="1" spc="-7" dirty="0">
                <a:solidFill>
                  <a:srgbClr val="FFFFFF"/>
                </a:solidFill>
                <a:latin typeface="Arial"/>
                <a:cs typeface="Arial"/>
              </a:rPr>
              <a:t>What</a:t>
            </a:r>
            <a:r>
              <a:rPr sz="6800" b="1" spc="-13" dirty="0">
                <a:solidFill>
                  <a:srgbClr val="FFFFFF"/>
                </a:solidFill>
                <a:latin typeface="Arial"/>
                <a:cs typeface="Arial"/>
              </a:rPr>
              <a:t> </a:t>
            </a:r>
            <a:r>
              <a:rPr lang="en-US" sz="6800" b="1" spc="-7" dirty="0">
                <a:solidFill>
                  <a:srgbClr val="FFFFFF"/>
                </a:solidFill>
                <a:latin typeface="Arial"/>
                <a:cs typeface="Arial"/>
              </a:rPr>
              <a:t>are you looking for in a future career?</a:t>
            </a:r>
            <a:endParaRPr sz="6800"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Neon wave particles on a black background">
            <a:extLst>
              <a:ext uri="{FF2B5EF4-FFF2-40B4-BE49-F238E27FC236}">
                <a16:creationId xmlns:a16="http://schemas.microsoft.com/office/drawing/2014/main" id="{FA4560BE-E4F1-4850-BC6E-E1C0175D7C82}"/>
              </a:ext>
            </a:extLst>
          </p:cNvPr>
          <p:cNvPicPr>
            <a:picLocks noChangeAspect="1"/>
          </p:cNvPicPr>
          <p:nvPr/>
        </p:nvPicPr>
        <p:blipFill rotWithShape="1">
          <a:blip r:embed="rId3"/>
          <a:srcRect t="9850" r="9847"/>
          <a:stretch/>
        </p:blipFill>
        <p:spPr>
          <a:xfrm>
            <a:off x="321" y="0"/>
            <a:ext cx="12191679" cy="6858000"/>
          </a:xfrm>
          <a:prstGeom prst="rect">
            <a:avLst/>
          </a:prstGeom>
        </p:spPr>
      </p:pic>
      <p:pic>
        <p:nvPicPr>
          <p:cNvPr id="9" name="Picture Placeholder 35" descr="A lady smiling in the office">
            <a:hlinkClick r:id="rId4" action="ppaction://hlinksldjump"/>
            <a:extLst>
              <a:ext uri="{FF2B5EF4-FFF2-40B4-BE49-F238E27FC236}">
                <a16:creationId xmlns:a16="http://schemas.microsoft.com/office/drawing/2014/main" id="{A02BC258-B498-4B71-A995-FB5E267B8184}"/>
              </a:ext>
            </a:extLst>
          </p:cNvPr>
          <p:cNvPicPr>
            <a:picLocks/>
          </p:cNvPicPr>
          <p:nvPr/>
        </p:nvPicPr>
        <p:blipFill rotWithShape="1">
          <a:blip r:embed="rId5" cstate="screen">
            <a:extLst>
              <a:ext uri="{28A0092B-C50C-407E-A947-70E740481C1C}">
                <a14:useLocalDpi xmlns:a14="http://schemas.microsoft.com/office/drawing/2010/main" val="0"/>
              </a:ext>
            </a:extLst>
          </a:blip>
          <a:srcRect t="10722" b="10722"/>
          <a:stretch/>
        </p:blipFill>
        <p:spPr>
          <a:xfrm>
            <a:off x="8922883" y="3821050"/>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10" name="Picture Placeholder 37">
            <a:hlinkClick r:id="rId6" action="ppaction://hlinksldjump"/>
            <a:extLst>
              <a:ext uri="{FF2B5EF4-FFF2-40B4-BE49-F238E27FC236}">
                <a16:creationId xmlns:a16="http://schemas.microsoft.com/office/drawing/2014/main" id="{2D5794EB-3A97-4A4E-8623-15CDAF2FF368}"/>
              </a:ext>
            </a:extLst>
          </p:cNvPr>
          <p:cNvPicPr>
            <a:picLocks/>
          </p:cNvPicPr>
          <p:nvPr/>
        </p:nvPicPr>
        <p:blipFill rotWithShape="1">
          <a:blip r:embed="rId7"/>
          <a:srcRect l="6819" t="38904" r="18065" b="28639"/>
          <a:stretch/>
        </p:blipFill>
        <p:spPr>
          <a:xfrm>
            <a:off x="6085875" y="382273"/>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11" name="Picture Placeholder 39">
            <a:hlinkClick r:id="rId8" action="ppaction://hlinksldjump"/>
            <a:extLst>
              <a:ext uri="{FF2B5EF4-FFF2-40B4-BE49-F238E27FC236}">
                <a16:creationId xmlns:a16="http://schemas.microsoft.com/office/drawing/2014/main" id="{0E09CD5C-7000-4262-AA6B-AD396CC537B7}"/>
              </a:ext>
            </a:extLst>
          </p:cNvPr>
          <p:cNvPicPr>
            <a:picLocks/>
          </p:cNvPicPr>
          <p:nvPr/>
        </p:nvPicPr>
        <p:blipFill>
          <a:blip r:embed="rId9"/>
          <a:srcRect/>
          <a:stretch/>
        </p:blipFill>
        <p:spPr>
          <a:xfrm>
            <a:off x="8920644" y="371961"/>
            <a:ext cx="2386584" cy="1892808"/>
          </a:xfrm>
          <a:prstGeom prst="hexagon">
            <a:avLst/>
          </a:prstGeom>
          <a:solidFill>
            <a:schemeClr val="accent5"/>
          </a:solidFill>
          <a:effectLst>
            <a:outerShdw blurRad="50800" dist="38100" dir="2700000" algn="tl" rotWithShape="0">
              <a:prstClr val="black">
                <a:alpha val="40000"/>
              </a:prstClr>
            </a:outerShdw>
          </a:effectLst>
        </p:spPr>
      </p:pic>
      <p:sp>
        <p:nvSpPr>
          <p:cNvPr id="12" name="Text Placeholder 40">
            <a:extLst>
              <a:ext uri="{FF2B5EF4-FFF2-40B4-BE49-F238E27FC236}">
                <a16:creationId xmlns:a16="http://schemas.microsoft.com/office/drawing/2014/main" id="{AD419980-6F3B-4BA0-BD81-958D71F7478A}"/>
              </a:ext>
            </a:extLst>
          </p:cNvPr>
          <p:cNvSpPr txBox="1">
            <a:spLocks/>
          </p:cNvSpPr>
          <p:nvPr/>
        </p:nvSpPr>
        <p:spPr>
          <a:xfrm>
            <a:off x="381000" y="265112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Money</a:t>
            </a:r>
          </a:p>
        </p:txBody>
      </p:sp>
      <p:sp>
        <p:nvSpPr>
          <p:cNvPr id="13" name="Text Placeholder 42">
            <a:extLst>
              <a:ext uri="{FF2B5EF4-FFF2-40B4-BE49-F238E27FC236}">
                <a16:creationId xmlns:a16="http://schemas.microsoft.com/office/drawing/2014/main" id="{7C858F09-7306-413D-8ECB-64DDCE4D7848}"/>
              </a:ext>
            </a:extLst>
          </p:cNvPr>
          <p:cNvSpPr txBox="1">
            <a:spLocks/>
          </p:cNvSpPr>
          <p:nvPr/>
        </p:nvSpPr>
        <p:spPr>
          <a:xfrm>
            <a:off x="8954261" y="5903089"/>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Job Security</a:t>
            </a:r>
          </a:p>
        </p:txBody>
      </p:sp>
      <p:sp>
        <p:nvSpPr>
          <p:cNvPr id="15" name="Text Placeholder 44">
            <a:extLst>
              <a:ext uri="{FF2B5EF4-FFF2-40B4-BE49-F238E27FC236}">
                <a16:creationId xmlns:a16="http://schemas.microsoft.com/office/drawing/2014/main" id="{F4F73315-1FFE-4807-A37E-158579C6BC6D}"/>
              </a:ext>
            </a:extLst>
          </p:cNvPr>
          <p:cNvSpPr txBox="1">
            <a:spLocks/>
          </p:cNvSpPr>
          <p:nvPr/>
        </p:nvSpPr>
        <p:spPr>
          <a:xfrm>
            <a:off x="5964243" y="265112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Traveling</a:t>
            </a:r>
          </a:p>
        </p:txBody>
      </p:sp>
      <p:sp>
        <p:nvSpPr>
          <p:cNvPr id="16" name="Text Placeholder 46">
            <a:extLst>
              <a:ext uri="{FF2B5EF4-FFF2-40B4-BE49-F238E27FC236}">
                <a16:creationId xmlns:a16="http://schemas.microsoft.com/office/drawing/2014/main" id="{2BE78B0B-72BD-44F2-B2E1-C702EC77E2CF}"/>
              </a:ext>
            </a:extLst>
          </p:cNvPr>
          <p:cNvSpPr txBox="1">
            <a:spLocks/>
          </p:cNvSpPr>
          <p:nvPr/>
        </p:nvSpPr>
        <p:spPr>
          <a:xfrm>
            <a:off x="8507348" y="2647381"/>
            <a:ext cx="3303652"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Making an Impact</a:t>
            </a:r>
          </a:p>
        </p:txBody>
      </p:sp>
      <p:pic>
        <p:nvPicPr>
          <p:cNvPr id="17" name="Picture Placeholder 16" descr="Happy man standing in office">
            <a:hlinkClick r:id="rId10" action="ppaction://hlinksldjump"/>
            <a:extLst>
              <a:ext uri="{FF2B5EF4-FFF2-40B4-BE49-F238E27FC236}">
                <a16:creationId xmlns:a16="http://schemas.microsoft.com/office/drawing/2014/main" id="{3A8B4689-62F3-4A69-BB58-EEF83FCDF4EC}"/>
              </a:ext>
            </a:extLst>
          </p:cNvPr>
          <p:cNvPicPr>
            <a:picLocks/>
          </p:cNvPicPr>
          <p:nvPr/>
        </p:nvPicPr>
        <p:blipFill>
          <a:blip r:embed="rId11"/>
          <a:srcRect l="8050" r="8050"/>
          <a:stretch/>
        </p:blipFill>
        <p:spPr>
          <a:xfrm>
            <a:off x="3251106" y="382273"/>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18" name="Picture Placeholder 37" descr="Pile of American dollar banknotes">
            <a:hlinkClick r:id="rId12" action="ppaction://hlinksldjump"/>
            <a:extLst>
              <a:ext uri="{FF2B5EF4-FFF2-40B4-BE49-F238E27FC236}">
                <a16:creationId xmlns:a16="http://schemas.microsoft.com/office/drawing/2014/main" id="{68953E66-4697-4433-9643-6700E8BDC511}"/>
              </a:ext>
            </a:extLst>
          </p:cNvPr>
          <p:cNvPicPr>
            <a:picLocks/>
          </p:cNvPicPr>
          <p:nvPr/>
        </p:nvPicPr>
        <p:blipFill>
          <a:blip r:embed="rId13"/>
          <a:srcRect/>
          <a:stretch/>
        </p:blipFill>
        <p:spPr>
          <a:xfrm>
            <a:off x="416337" y="378090"/>
            <a:ext cx="2382105" cy="1891088"/>
          </a:xfrm>
          <a:prstGeom prst="hexagon">
            <a:avLst/>
          </a:prstGeom>
          <a:solidFill>
            <a:schemeClr val="accent5"/>
          </a:solidFill>
          <a:effectLst>
            <a:outerShdw blurRad="50800" dist="38100" dir="2700000" algn="tl" rotWithShape="0">
              <a:prstClr val="black">
                <a:alpha val="40000"/>
              </a:prstClr>
            </a:outerShdw>
          </a:effectLst>
        </p:spPr>
      </p:pic>
      <p:pic>
        <p:nvPicPr>
          <p:cNvPr id="19" name="Picture Placeholder 35" descr="Woman holding white mug">
            <a:hlinkClick r:id="rId14" action="ppaction://hlinksldjump"/>
            <a:extLst>
              <a:ext uri="{FF2B5EF4-FFF2-40B4-BE49-F238E27FC236}">
                <a16:creationId xmlns:a16="http://schemas.microsoft.com/office/drawing/2014/main" id="{E803A20E-817C-4657-95C3-8BA2A56190D4}"/>
              </a:ext>
            </a:extLst>
          </p:cNvPr>
          <p:cNvPicPr>
            <a:picLocks/>
          </p:cNvPicPr>
          <p:nvPr/>
        </p:nvPicPr>
        <p:blipFill>
          <a:blip r:embed="rId15"/>
          <a:srcRect t="50" b="50"/>
          <a:stretch/>
        </p:blipFill>
        <p:spPr>
          <a:xfrm>
            <a:off x="3248865" y="3821050"/>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20" name="Picture Placeholder 37" descr="A hand holding a plant">
            <a:hlinkClick r:id="rId16" action="ppaction://hlinksldjump"/>
            <a:extLst>
              <a:ext uri="{FF2B5EF4-FFF2-40B4-BE49-F238E27FC236}">
                <a16:creationId xmlns:a16="http://schemas.microsoft.com/office/drawing/2014/main" id="{09193A03-6F4D-48D6-BF05-C7B099743CEC}"/>
              </a:ext>
            </a:extLst>
          </p:cNvPr>
          <p:cNvPicPr>
            <a:picLocks/>
          </p:cNvPicPr>
          <p:nvPr/>
        </p:nvPicPr>
        <p:blipFill>
          <a:blip r:embed="rId17"/>
          <a:srcRect t="10306" b="10306"/>
          <a:stretch/>
        </p:blipFill>
        <p:spPr>
          <a:xfrm>
            <a:off x="6085874" y="3830232"/>
            <a:ext cx="2382105" cy="1891088"/>
          </a:xfrm>
          <a:prstGeom prst="hexagon">
            <a:avLst/>
          </a:prstGeom>
          <a:solidFill>
            <a:schemeClr val="accent5"/>
          </a:solidFill>
          <a:effectLst>
            <a:outerShdw blurRad="50800" dist="38100" dir="2700000" algn="tl" rotWithShape="0">
              <a:prstClr val="black">
                <a:alpha val="40000"/>
              </a:prstClr>
            </a:outerShdw>
          </a:effectLst>
        </p:spPr>
      </p:pic>
      <p:sp>
        <p:nvSpPr>
          <p:cNvPr id="21" name="Text Placeholder 40">
            <a:extLst>
              <a:ext uri="{FF2B5EF4-FFF2-40B4-BE49-F238E27FC236}">
                <a16:creationId xmlns:a16="http://schemas.microsoft.com/office/drawing/2014/main" id="{CB9F3A45-961F-4DC9-B2EA-9683321F3797}"/>
              </a:ext>
            </a:extLst>
          </p:cNvPr>
          <p:cNvSpPr txBox="1">
            <a:spLocks/>
          </p:cNvSpPr>
          <p:nvPr/>
        </p:nvSpPr>
        <p:spPr>
          <a:xfrm>
            <a:off x="381000" y="5953126"/>
            <a:ext cx="2409825" cy="790573"/>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rgbClr val="FFFFFF"/>
                </a:solidFill>
                <a:latin typeface="Arial" panose="020B0604020202020204" pitchFamily="34" charset="0"/>
                <a:cs typeface="Arial" panose="020B0604020202020204" pitchFamily="34" charset="0"/>
              </a:rPr>
              <a:t>Teaching</a:t>
            </a:r>
          </a:p>
        </p:txBody>
      </p:sp>
      <p:sp>
        <p:nvSpPr>
          <p:cNvPr id="22" name="Text Placeholder 44">
            <a:extLst>
              <a:ext uri="{FF2B5EF4-FFF2-40B4-BE49-F238E27FC236}">
                <a16:creationId xmlns:a16="http://schemas.microsoft.com/office/drawing/2014/main" id="{AB03B102-CF94-4060-956D-D2A510046B14}"/>
              </a:ext>
            </a:extLst>
          </p:cNvPr>
          <p:cNvSpPr txBox="1">
            <a:spLocks/>
          </p:cNvSpPr>
          <p:nvPr/>
        </p:nvSpPr>
        <p:spPr>
          <a:xfrm>
            <a:off x="5771658" y="5952162"/>
            <a:ext cx="2963012" cy="523565"/>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rgbClr val="FFFFFF"/>
                </a:solidFill>
                <a:latin typeface="Arial" panose="020B0604020202020204" pitchFamily="34" charset="0"/>
                <a:cs typeface="Arial" panose="020B0604020202020204" pitchFamily="34" charset="0"/>
              </a:rPr>
              <a:t>   Professional Growth</a:t>
            </a:r>
          </a:p>
        </p:txBody>
      </p:sp>
      <p:sp>
        <p:nvSpPr>
          <p:cNvPr id="23" name="Text Placeholder 46">
            <a:extLst>
              <a:ext uri="{FF2B5EF4-FFF2-40B4-BE49-F238E27FC236}">
                <a16:creationId xmlns:a16="http://schemas.microsoft.com/office/drawing/2014/main" id="{82BB0312-565D-4B95-A3E1-4FC6BFBFA72F}"/>
              </a:ext>
            </a:extLst>
          </p:cNvPr>
          <p:cNvSpPr txBox="1">
            <a:spLocks/>
          </p:cNvSpPr>
          <p:nvPr/>
        </p:nvSpPr>
        <p:spPr>
          <a:xfrm>
            <a:off x="2780564" y="2647381"/>
            <a:ext cx="3323188" cy="617301"/>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rgbClr val="FFFFFF"/>
                </a:solidFill>
                <a:latin typeface="Arial" panose="020B0604020202020204" pitchFamily="34" charset="0"/>
                <a:cs typeface="Arial" panose="020B0604020202020204" pitchFamily="34" charset="0"/>
              </a:rPr>
              <a:t>Owning a Business</a:t>
            </a:r>
          </a:p>
        </p:txBody>
      </p:sp>
      <p:pic>
        <p:nvPicPr>
          <p:cNvPr id="24" name="Picture Placeholder 37" descr="Group of standing people looking at whiteboard on classroom wall, man wearing glasses holding whiteboard marker and writing">
            <a:hlinkClick r:id="rId18" action="ppaction://hlinksldjump"/>
            <a:extLst>
              <a:ext uri="{FF2B5EF4-FFF2-40B4-BE49-F238E27FC236}">
                <a16:creationId xmlns:a16="http://schemas.microsoft.com/office/drawing/2014/main" id="{1BE715D5-A60B-4C9D-818B-B07D4F0A7D94}"/>
              </a:ext>
            </a:extLst>
          </p:cNvPr>
          <p:cNvPicPr>
            <a:picLocks/>
          </p:cNvPicPr>
          <p:nvPr/>
        </p:nvPicPr>
        <p:blipFill>
          <a:blip r:embed="rId19"/>
          <a:srcRect/>
          <a:stretch/>
        </p:blipFill>
        <p:spPr>
          <a:xfrm>
            <a:off x="414097" y="3830713"/>
            <a:ext cx="2386584" cy="1891088"/>
          </a:xfrm>
          <a:prstGeom prst="hexagon">
            <a:avLst/>
          </a:prstGeom>
          <a:solidFill>
            <a:schemeClr val="accent5"/>
          </a:solidFill>
          <a:effectLst>
            <a:outerShdw blurRad="50800" dist="38100" dir="2700000" algn="tl" rotWithShape="0">
              <a:prstClr val="black">
                <a:alpha val="40000"/>
              </a:prstClr>
            </a:outerShdw>
          </a:effectLst>
        </p:spPr>
      </p:pic>
      <p:sp>
        <p:nvSpPr>
          <p:cNvPr id="25" name="Text Placeholder 46">
            <a:extLst>
              <a:ext uri="{FF2B5EF4-FFF2-40B4-BE49-F238E27FC236}">
                <a16:creationId xmlns:a16="http://schemas.microsoft.com/office/drawing/2014/main" id="{DC38962C-3EE5-4B0C-BD05-E778AA8B707E}"/>
              </a:ext>
            </a:extLst>
          </p:cNvPr>
          <p:cNvSpPr txBox="1">
            <a:spLocks/>
          </p:cNvSpPr>
          <p:nvPr/>
        </p:nvSpPr>
        <p:spPr>
          <a:xfrm>
            <a:off x="3039261" y="5952163"/>
            <a:ext cx="2775009" cy="523564"/>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rgbClr val="FFFFFF"/>
                </a:solidFill>
                <a:latin typeface="Arial" panose="020B0604020202020204" pitchFamily="34" charset="0"/>
                <a:cs typeface="Arial" panose="020B0604020202020204" pitchFamily="34" charset="0"/>
              </a:rPr>
              <a:t>Work/Life Balance</a:t>
            </a:r>
          </a:p>
        </p:txBody>
      </p:sp>
      <p:sp>
        <p:nvSpPr>
          <p:cNvPr id="26" name="Arrow: Right 25">
            <a:hlinkClick r:id="rId20" action="ppaction://hlinksldjump"/>
            <a:extLst>
              <a:ext uri="{FF2B5EF4-FFF2-40B4-BE49-F238E27FC236}">
                <a16:creationId xmlns:a16="http://schemas.microsoft.com/office/drawing/2014/main" id="{D0AEC588-4D74-43E8-AA95-58CE25337B3E}"/>
              </a:ext>
            </a:extLst>
          </p:cNvPr>
          <p:cNvSpPr/>
          <p:nvPr/>
        </p:nvSpPr>
        <p:spPr>
          <a:xfrm rot="10800000"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1669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32" name="Freeform: Shape 31">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Oval 32">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Freeform: Shape 34">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37" name="Rectangle 36">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2" y="4508500"/>
            <a:ext cx="6723735" cy="1562959"/>
          </a:xfrm>
        </p:spPr>
        <p:txBody>
          <a:bodyPr vert="horz" wrap="square" lIns="0" tIns="0" rIns="0" bIns="0" rtlCol="0" anchor="t" anchorCtr="0">
            <a:normAutofit/>
          </a:bodyPr>
          <a:lstStyle/>
          <a:p>
            <a:r>
              <a:rPr lang="en-US" kern="1200" dirty="0">
                <a:solidFill>
                  <a:schemeClr val="tx1"/>
                </a:solidFill>
                <a:latin typeface="Roboto" panose="02000000000000000000" pitchFamily="2" charset="0"/>
                <a:ea typeface="Roboto" panose="02000000000000000000" pitchFamily="2" charset="0"/>
              </a:rPr>
              <a:t>Accounting is money.</a:t>
            </a:r>
          </a:p>
        </p:txBody>
      </p:sp>
      <p:pic>
        <p:nvPicPr>
          <p:cNvPr id="3" name="Picture 2" descr="Pile of American dollar banknotes">
            <a:extLst>
              <a:ext uri="{FF2B5EF4-FFF2-40B4-BE49-F238E27FC236}">
                <a16:creationId xmlns:a16="http://schemas.microsoft.com/office/drawing/2014/main" id="{65E70C52-7A5B-466F-A514-B233211AE2A6}"/>
              </a:ext>
            </a:extLst>
          </p:cNvPr>
          <p:cNvPicPr>
            <a:picLocks noChangeAspect="1"/>
          </p:cNvPicPr>
          <p:nvPr/>
        </p:nvPicPr>
        <p:blipFill rotWithShape="1">
          <a:blip r:embed="rId3"/>
          <a:srcRect t="29346" b="29346"/>
          <a:stretch/>
        </p:blipFill>
        <p:spPr>
          <a:xfrm>
            <a:off x="20" y="1"/>
            <a:ext cx="12191980" cy="3777175"/>
          </a:xfrm>
          <a:custGeom>
            <a:avLst/>
            <a:gdLst/>
            <a:ahLst/>
            <a:cxnLst/>
            <a:rect l="l" t="t" r="r" b="b"/>
            <a:pathLst>
              <a:path w="12192000" h="3777175">
                <a:moveTo>
                  <a:pt x="0" y="0"/>
                </a:moveTo>
                <a:lnTo>
                  <a:pt x="12192000" y="0"/>
                </a:lnTo>
                <a:lnTo>
                  <a:pt x="12192000" y="3777175"/>
                </a:lnTo>
                <a:lnTo>
                  <a:pt x="0" y="3777175"/>
                </a:lnTo>
                <a:close/>
              </a:path>
            </a:pathLst>
          </a:custGeom>
        </p:spPr>
      </p:pic>
      <p:sp>
        <p:nvSpPr>
          <p:cNvPr id="39" name="Oval 38">
            <a:extLst>
              <a:ext uri="{FF2B5EF4-FFF2-40B4-BE49-F238E27FC236}">
                <a16:creationId xmlns:a16="http://schemas.microsoft.com/office/drawing/2014/main" id="{C5D31EF7-7A67-43B2-8B5E-B4A6241B1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13" y="360283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2739182"/>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1_Office Theme">
  <a:themeElements>
    <a:clrScheme name="Brand">
      <a:dk1>
        <a:srgbClr val="000000"/>
      </a:dk1>
      <a:lt1>
        <a:srgbClr val="FFFFFF"/>
      </a:lt1>
      <a:dk2>
        <a:srgbClr val="72246C"/>
      </a:dk2>
      <a:lt2>
        <a:srgbClr val="1D1D1D"/>
      </a:lt2>
      <a:accent1>
        <a:srgbClr val="96146E"/>
      </a:accent1>
      <a:accent2>
        <a:srgbClr val="DC6A2F"/>
      </a:accent2>
      <a:accent3>
        <a:srgbClr val="41B6E6"/>
      </a:accent3>
      <a:accent4>
        <a:srgbClr val="48A23F"/>
      </a:accent4>
      <a:accent5>
        <a:srgbClr val="72246C"/>
      </a:accent5>
      <a:accent6>
        <a:srgbClr val="3A5CAE"/>
      </a:accent6>
      <a:hlink>
        <a:srgbClr val="3A5DAE"/>
      </a:hlink>
      <a:folHlink>
        <a:srgbClr val="9614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2A5DC653BE3A04589BCDCDDD42111DA" ma:contentTypeVersion="14" ma:contentTypeDescription="Create a new document." ma:contentTypeScope="" ma:versionID="4051d4a6337aa06057e012ca788826d2">
  <xsd:schema xmlns:xsd="http://www.w3.org/2001/XMLSchema" xmlns:xs="http://www.w3.org/2001/XMLSchema" xmlns:p="http://schemas.microsoft.com/office/2006/metadata/properties" xmlns:ns2="e9a585e3-acef-44d1-a52d-5ec91c4cb6b0" xmlns:ns3="bdf91d3c-1e2b-4770-85e1-fec3c6906b67" targetNamespace="http://schemas.microsoft.com/office/2006/metadata/properties" ma:root="true" ma:fieldsID="191ad713b8c96dc4d1e4ea3683a2cea7" ns2:_="" ns3:_="">
    <xsd:import namespace="e9a585e3-acef-44d1-a52d-5ec91c4cb6b0"/>
    <xsd:import namespace="bdf91d3c-1e2b-4770-85e1-fec3c6906b6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a585e3-acef-44d1-a52d-5ec91c4cb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f730754-38f1-4b10-b031-dd3aefb5ddc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df91d3c-1e2b-4770-85e1-fec3c6906b6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590d0a7-d70d-42dc-a1c4-f0a34b72ffa6}" ma:internalName="TaxCatchAll" ma:showField="CatchAllData" ma:web="bdf91d3c-1e2b-4770-85e1-fec3c6906b6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a585e3-acef-44d1-a52d-5ec91c4cb6b0">
      <Terms xmlns="http://schemas.microsoft.com/office/infopath/2007/PartnerControls"/>
    </lcf76f155ced4ddcb4097134ff3c332f>
    <TaxCatchAll xmlns="bdf91d3c-1e2b-4770-85e1-fec3c6906b67" xsi:nil="true"/>
    <MediaServiceKeyPoints xmlns="e9a585e3-acef-44d1-a52d-5ec91c4cb6b0" xsi:nil="true"/>
  </documentManagement>
</p:properties>
</file>

<file path=customXml/itemProps1.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2.xml><?xml version="1.0" encoding="utf-8"?>
<ds:datastoreItem xmlns:ds="http://schemas.openxmlformats.org/officeDocument/2006/customXml" ds:itemID="{B745BAF8-1616-4A99-9416-60E6A5B8A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a585e3-acef-44d1-a52d-5ec91c4cb6b0"/>
    <ds:schemaRef ds:uri="bdf91d3c-1e2b-4770-85e1-fec3c6906b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811A92-D464-4AC4-A396-BA73B10CEEA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 ds:uri="e9a585e3-acef-44d1-a52d-5ec91c4cb6b0"/>
    <ds:schemaRef ds:uri="bdf91d3c-1e2b-4770-85e1-fec3c6906b67"/>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{BBCBAD1C-170C-4EB6-8A31-A8427978194D}tf33713516_win32</Template>
  <TotalTime>21230</TotalTime>
  <Words>2043</Words>
  <Application>Microsoft Office PowerPoint</Application>
  <PresentationFormat>Widescreen</PresentationFormat>
  <Paragraphs>249</Paragraphs>
  <Slides>25</Slides>
  <Notes>25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Calibri</vt:lpstr>
      <vt:lpstr>Georgia</vt:lpstr>
      <vt:lpstr>Gill Sans MT</vt:lpstr>
      <vt:lpstr>Helvetica Neue</vt:lpstr>
      <vt:lpstr>Merriweather Sans</vt:lpstr>
      <vt:lpstr>Roboto</vt:lpstr>
      <vt:lpstr>Segoe UI</vt:lpstr>
      <vt:lpstr>Walbaum Display</vt:lpstr>
      <vt:lpstr>3DFloatVTI</vt:lpstr>
      <vt:lpstr>1_Office Theme</vt:lpstr>
      <vt:lpstr>Let’s Talk Business</vt:lpstr>
      <vt:lpstr>Name</vt:lpstr>
      <vt:lpstr>At the heart of every business is …</vt:lpstr>
      <vt:lpstr>Money!</vt:lpstr>
      <vt:lpstr>CPA or  accountant?  </vt:lpstr>
      <vt:lpstr>A CPA story</vt:lpstr>
      <vt:lpstr>PowerPoint Presentation</vt:lpstr>
      <vt:lpstr>PowerPoint Presentation</vt:lpstr>
      <vt:lpstr>Accounting is money.</vt:lpstr>
      <vt:lpstr>Follow your passion.</vt:lpstr>
      <vt:lpstr>Travel the world.</vt:lpstr>
      <vt:lpstr>Make an impact.</vt:lpstr>
      <vt:lpstr>Share your knowledge.</vt:lpstr>
      <vt:lpstr>Make it balance.</vt:lpstr>
      <vt:lpstr>Grow professionally.</vt:lpstr>
      <vt:lpstr>Feel secure.</vt:lpstr>
      <vt:lpstr>Accountants work with data and people. They drive business decisions and strategy.</vt:lpstr>
      <vt:lpstr>Accountants work in all types of organizations</vt:lpstr>
      <vt:lpstr>Accountants have many </vt:lpstr>
      <vt:lpstr>Could accounting be right for you?</vt:lpstr>
      <vt:lpstr>Learn more about accounting</vt:lpstr>
      <vt:lpstr>A few questions  as we finish the presentation.</vt:lpstr>
      <vt:lpstr>Questions?</vt:lpstr>
      <vt:lpstr>Thank you</vt:lpstr>
      <vt:lpstr>Optional Activities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Christin Hunter</dc:creator>
  <cp:lastModifiedBy>Corey Butler</cp:lastModifiedBy>
  <cp:revision>115</cp:revision>
  <dcterms:created xsi:type="dcterms:W3CDTF">2022-07-20T13:41:02Z</dcterms:created>
  <dcterms:modified xsi:type="dcterms:W3CDTF">2023-10-27T15:49:46Z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0x01010002A5DC653BE3A04589BCDCDDD42111DA</vt:lpwstr>
  </property>
  <property fmtid="{D5CDD505-2E9C-101B-9397-08002B2CF9AE}" pid="3" name="MediaServiceImageTags">
    <vt:lpwstr/>
  </property>
</Properties>
</file>